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97"/>
  </p:notesMasterIdLst>
  <p:sldIdLst>
    <p:sldId id="257" r:id="rId2"/>
    <p:sldId id="278" r:id="rId3"/>
    <p:sldId id="291" r:id="rId4"/>
    <p:sldId id="258" r:id="rId5"/>
    <p:sldId id="287" r:id="rId6"/>
    <p:sldId id="288" r:id="rId7"/>
    <p:sldId id="289" r:id="rId8"/>
    <p:sldId id="290" r:id="rId9"/>
    <p:sldId id="272" r:id="rId10"/>
    <p:sldId id="269" r:id="rId11"/>
    <p:sldId id="270" r:id="rId12"/>
    <p:sldId id="280" r:id="rId13"/>
    <p:sldId id="286" r:id="rId14"/>
    <p:sldId id="370" r:id="rId15"/>
    <p:sldId id="285" r:id="rId16"/>
    <p:sldId id="293" r:id="rId17"/>
    <p:sldId id="331" r:id="rId18"/>
    <p:sldId id="259" r:id="rId19"/>
    <p:sldId id="295" r:id="rId20"/>
    <p:sldId id="334" r:id="rId21"/>
    <p:sldId id="335" r:id="rId22"/>
    <p:sldId id="339" r:id="rId23"/>
    <p:sldId id="337" r:id="rId24"/>
    <p:sldId id="338" r:id="rId25"/>
    <p:sldId id="348" r:id="rId26"/>
    <p:sldId id="349" r:id="rId27"/>
    <p:sldId id="341" r:id="rId28"/>
    <p:sldId id="342" r:id="rId29"/>
    <p:sldId id="405" r:id="rId30"/>
    <p:sldId id="406" r:id="rId31"/>
    <p:sldId id="260" r:id="rId32"/>
    <p:sldId id="419" r:id="rId33"/>
    <p:sldId id="420" r:id="rId34"/>
    <p:sldId id="376" r:id="rId35"/>
    <p:sldId id="377" r:id="rId36"/>
    <p:sldId id="378" r:id="rId37"/>
    <p:sldId id="379" r:id="rId38"/>
    <p:sldId id="380" r:id="rId39"/>
    <p:sldId id="381" r:id="rId40"/>
    <p:sldId id="382" r:id="rId41"/>
    <p:sldId id="383" r:id="rId42"/>
    <p:sldId id="384" r:id="rId43"/>
    <p:sldId id="399" r:id="rId44"/>
    <p:sldId id="264" r:id="rId45"/>
    <p:sldId id="410" r:id="rId46"/>
    <p:sldId id="411" r:id="rId47"/>
    <p:sldId id="404" r:id="rId48"/>
    <p:sldId id="343" r:id="rId49"/>
    <p:sldId id="386" r:id="rId50"/>
    <p:sldId id="421" r:id="rId51"/>
    <p:sldId id="388" r:id="rId52"/>
    <p:sldId id="344" r:id="rId53"/>
    <p:sldId id="345" r:id="rId54"/>
    <p:sldId id="387" r:id="rId55"/>
    <p:sldId id="351" r:id="rId56"/>
    <p:sldId id="352" r:id="rId57"/>
    <p:sldId id="353" r:id="rId58"/>
    <p:sldId id="263" r:id="rId59"/>
    <p:sldId id="301" r:id="rId60"/>
    <p:sldId id="330" r:id="rId61"/>
    <p:sldId id="340" r:id="rId62"/>
    <p:sldId id="354" r:id="rId63"/>
    <p:sldId id="355" r:id="rId64"/>
    <p:sldId id="356" r:id="rId65"/>
    <p:sldId id="407" r:id="rId66"/>
    <p:sldId id="409" r:id="rId67"/>
    <p:sldId id="413" r:id="rId68"/>
    <p:sldId id="414" r:id="rId69"/>
    <p:sldId id="415" r:id="rId70"/>
    <p:sldId id="371" r:id="rId71"/>
    <p:sldId id="372" r:id="rId72"/>
    <p:sldId id="373" r:id="rId73"/>
    <p:sldId id="374" r:id="rId74"/>
    <p:sldId id="375" r:id="rId75"/>
    <p:sldId id="397" r:id="rId76"/>
    <p:sldId id="401" r:id="rId77"/>
    <p:sldId id="402" r:id="rId78"/>
    <p:sldId id="403" r:id="rId79"/>
    <p:sldId id="389" r:id="rId80"/>
    <p:sldId id="392" r:id="rId81"/>
    <p:sldId id="357" r:id="rId82"/>
    <p:sldId id="417" r:id="rId83"/>
    <p:sldId id="416" r:id="rId84"/>
    <p:sldId id="418" r:id="rId85"/>
    <p:sldId id="303" r:id="rId86"/>
    <p:sldId id="347" r:id="rId87"/>
    <p:sldId id="329" r:id="rId88"/>
    <p:sldId id="268" r:id="rId89"/>
    <p:sldId id="304" r:id="rId90"/>
    <p:sldId id="393" r:id="rId91"/>
    <p:sldId id="412" r:id="rId92"/>
    <p:sldId id="395" r:id="rId93"/>
    <p:sldId id="396" r:id="rId94"/>
    <p:sldId id="284" r:id="rId95"/>
    <p:sldId id="282"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ivier Houyoux"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56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autoAdjust="0"/>
    <p:restoredTop sz="95865" autoAdjust="0"/>
  </p:normalViewPr>
  <p:slideViewPr>
    <p:cSldViewPr snapToGrid="0" snapToObjects="1">
      <p:cViewPr varScale="1">
        <p:scale>
          <a:sx n="113" d="100"/>
          <a:sy n="113" d="100"/>
        </p:scale>
        <p:origin x="1600" y="184"/>
      </p:cViewPr>
      <p:guideLst>
        <p:guide orient="horz" pos="2160"/>
        <p:guide pos="2880"/>
      </p:guideLst>
    </p:cSldViewPr>
  </p:slideViewPr>
  <p:outlineViewPr>
    <p:cViewPr>
      <p:scale>
        <a:sx n="33" d="100"/>
        <a:sy n="33" d="100"/>
      </p:scale>
      <p:origin x="0" y="1214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773BCC-E492-464E-82E6-AD91352A5FE1}" type="doc">
      <dgm:prSet loTypeId="urn:microsoft.com/office/officeart/2005/8/layout/equation1" loCatId="" qsTypeId="urn:microsoft.com/office/officeart/2005/8/quickstyle/simple4" qsCatId="simple" csTypeId="urn:microsoft.com/office/officeart/2005/8/colors/accent1_2" csCatId="accent1" phldr="1"/>
      <dgm:spPr/>
    </dgm:pt>
    <dgm:pt modelId="{7811F29A-A93F-424A-84F8-C8E804B90066}">
      <dgm:prSet custT="1"/>
      <dgm:spPr>
        <a:solidFill>
          <a:srgbClr val="FFA564"/>
        </a:solidFill>
      </dgm:spPr>
      <dgm:t>
        <a:bodyPr/>
        <a:lstStyle/>
        <a:p>
          <a:r>
            <a:rPr lang="fr-FR" sz="1100" b="1" dirty="0" err="1">
              <a:solidFill>
                <a:schemeClr val="tx1"/>
              </a:solidFill>
            </a:rPr>
            <a:t>Vulnerability</a:t>
          </a:r>
          <a:endParaRPr lang="fr-FR" sz="1100" b="1" dirty="0">
            <a:solidFill>
              <a:schemeClr val="tx1"/>
            </a:solidFill>
          </a:endParaRPr>
        </a:p>
      </dgm:t>
    </dgm:pt>
    <dgm:pt modelId="{65FB5249-7718-B94D-AB55-54D7C958D3DB}" type="parTrans" cxnId="{48BB4A26-F01B-7343-B699-806A062449B4}">
      <dgm:prSet/>
      <dgm:spPr/>
      <dgm:t>
        <a:bodyPr/>
        <a:lstStyle/>
        <a:p>
          <a:endParaRPr lang="fr-FR"/>
        </a:p>
      </dgm:t>
    </dgm:pt>
    <dgm:pt modelId="{B286B9E3-69EA-1D4F-BFF9-2A62F1164741}" type="sibTrans" cxnId="{48BB4A26-F01B-7343-B699-806A062449B4}">
      <dgm:prSet/>
      <dgm:spPr/>
      <dgm:t>
        <a:bodyPr/>
        <a:lstStyle/>
        <a:p>
          <a:endParaRPr lang="fr-FR"/>
        </a:p>
      </dgm:t>
    </dgm:pt>
    <dgm:pt modelId="{416DAC5D-5F9D-C948-A72E-444C1110C287}">
      <dgm:prSet custT="1"/>
      <dgm:spPr/>
      <dgm:t>
        <a:bodyPr/>
        <a:lstStyle/>
        <a:p>
          <a:r>
            <a:rPr lang="fr-FR" sz="1400" b="1" dirty="0" err="1">
              <a:solidFill>
                <a:schemeClr val="tx1"/>
              </a:solidFill>
            </a:rPr>
            <a:t>Threat</a:t>
          </a:r>
          <a:endParaRPr lang="fr-FR" sz="1400" b="1" dirty="0">
            <a:solidFill>
              <a:schemeClr val="tx1"/>
            </a:solidFill>
          </a:endParaRPr>
        </a:p>
      </dgm:t>
    </dgm:pt>
    <dgm:pt modelId="{7752D16E-061C-E646-9F28-973D38690326}" type="parTrans" cxnId="{3B49FAF6-BC38-6144-9F11-38AF2982CD26}">
      <dgm:prSet/>
      <dgm:spPr/>
      <dgm:t>
        <a:bodyPr/>
        <a:lstStyle/>
        <a:p>
          <a:endParaRPr lang="fr-FR"/>
        </a:p>
      </dgm:t>
    </dgm:pt>
    <dgm:pt modelId="{10CC703C-D499-7649-94E5-D11FC3C5F0A4}" type="sibTrans" cxnId="{3B49FAF6-BC38-6144-9F11-38AF2982CD26}">
      <dgm:prSet/>
      <dgm:spPr/>
      <dgm:t>
        <a:bodyPr/>
        <a:lstStyle/>
        <a:p>
          <a:endParaRPr lang="fr-FR"/>
        </a:p>
      </dgm:t>
    </dgm:pt>
    <dgm:pt modelId="{D997A436-9E63-3F49-83B0-D4B3DC0B398C}">
      <dgm:prSet custT="1"/>
      <dgm:spPr/>
      <dgm:t>
        <a:bodyPr/>
        <a:lstStyle/>
        <a:p>
          <a:r>
            <a:rPr lang="fr-FR" sz="1400" b="1" dirty="0">
              <a:solidFill>
                <a:srgbClr val="000000"/>
              </a:solidFill>
            </a:rPr>
            <a:t>Impact</a:t>
          </a:r>
        </a:p>
      </dgm:t>
    </dgm:pt>
    <dgm:pt modelId="{A324CD05-1477-DD4B-A78C-DB219F7D68F7}" type="parTrans" cxnId="{288DC5A3-0060-2C45-B829-9BE13681CA7E}">
      <dgm:prSet/>
      <dgm:spPr/>
      <dgm:t>
        <a:bodyPr/>
        <a:lstStyle/>
        <a:p>
          <a:endParaRPr lang="fr-FR"/>
        </a:p>
      </dgm:t>
    </dgm:pt>
    <dgm:pt modelId="{6F040386-5D06-3B4C-9735-B7DBD2D8ED65}" type="sibTrans" cxnId="{288DC5A3-0060-2C45-B829-9BE13681CA7E}">
      <dgm:prSet/>
      <dgm:spPr/>
      <dgm:t>
        <a:bodyPr/>
        <a:lstStyle/>
        <a:p>
          <a:endParaRPr lang="fr-FR"/>
        </a:p>
      </dgm:t>
    </dgm:pt>
    <dgm:pt modelId="{999DD002-5C56-F34D-9DCF-EDE7082BD50C}">
      <dgm:prSet custT="1"/>
      <dgm:spPr/>
      <dgm:t>
        <a:bodyPr/>
        <a:lstStyle/>
        <a:p>
          <a:r>
            <a:rPr lang="fr-FR" sz="1400" b="1" dirty="0" err="1">
              <a:solidFill>
                <a:schemeClr val="tx1"/>
              </a:solidFill>
            </a:rPr>
            <a:t>Risk</a:t>
          </a:r>
          <a:endParaRPr lang="fr-FR" sz="1400" b="1" dirty="0">
            <a:solidFill>
              <a:schemeClr val="tx1"/>
            </a:solidFill>
          </a:endParaRPr>
        </a:p>
      </dgm:t>
    </dgm:pt>
    <dgm:pt modelId="{215EF4FD-6B7F-0345-863C-8F4209CDACBA}" type="parTrans" cxnId="{FB4016D9-A5BB-2244-B8DA-AF5306DCC357}">
      <dgm:prSet/>
      <dgm:spPr/>
      <dgm:t>
        <a:bodyPr/>
        <a:lstStyle/>
        <a:p>
          <a:endParaRPr lang="fr-FR"/>
        </a:p>
      </dgm:t>
    </dgm:pt>
    <dgm:pt modelId="{8281BBEE-266D-5B40-8D3F-AA0350EB34F6}" type="sibTrans" cxnId="{FB4016D9-A5BB-2244-B8DA-AF5306DCC357}">
      <dgm:prSet/>
      <dgm:spPr/>
      <dgm:t>
        <a:bodyPr/>
        <a:lstStyle/>
        <a:p>
          <a:endParaRPr lang="fr-FR"/>
        </a:p>
      </dgm:t>
    </dgm:pt>
    <dgm:pt modelId="{F4DF8F99-B295-4041-8EE8-829826DEB618}" type="pres">
      <dgm:prSet presAssocID="{56773BCC-E492-464E-82E6-AD91352A5FE1}" presName="linearFlow" presStyleCnt="0">
        <dgm:presLayoutVars>
          <dgm:dir/>
          <dgm:resizeHandles val="exact"/>
        </dgm:presLayoutVars>
      </dgm:prSet>
      <dgm:spPr/>
    </dgm:pt>
    <dgm:pt modelId="{4459F3CD-E87B-764A-8358-22ABB7D9159E}" type="pres">
      <dgm:prSet presAssocID="{7811F29A-A93F-424A-84F8-C8E804B90066}" presName="node" presStyleLbl="node1" presStyleIdx="0" presStyleCnt="4" custLinFactX="318499" custLinFactNeighborX="400000">
        <dgm:presLayoutVars>
          <dgm:bulletEnabled val="1"/>
        </dgm:presLayoutVars>
      </dgm:prSet>
      <dgm:spPr/>
    </dgm:pt>
    <dgm:pt modelId="{DDD59B6D-DC65-EE41-938C-9FA01C617092}" type="pres">
      <dgm:prSet presAssocID="{B286B9E3-69EA-1D4F-BFF9-2A62F1164741}" presName="spacerL" presStyleCnt="0"/>
      <dgm:spPr/>
    </dgm:pt>
    <dgm:pt modelId="{7924BEAC-E7AC-864B-B624-792BCE483499}" type="pres">
      <dgm:prSet presAssocID="{B286B9E3-69EA-1D4F-BFF9-2A62F1164741}" presName="sibTrans" presStyleLbl="sibTrans2D1" presStyleIdx="0" presStyleCnt="3" custAng="2722898" custLinFactX="518196" custLinFactNeighborX="600000" custLinFactNeighborY="0"/>
      <dgm:spPr/>
    </dgm:pt>
    <dgm:pt modelId="{1250325E-F434-FF4A-AAEC-587E8A11ABCC}" type="pres">
      <dgm:prSet presAssocID="{B286B9E3-69EA-1D4F-BFF9-2A62F1164741}" presName="spacerR" presStyleCnt="0"/>
      <dgm:spPr/>
    </dgm:pt>
    <dgm:pt modelId="{8F5B4E6C-11A5-6C43-97DE-1387C98FFAC0}" type="pres">
      <dgm:prSet presAssocID="{416DAC5D-5F9D-C948-A72E-444C1110C287}" presName="node" presStyleLbl="node1" presStyleIdx="1" presStyleCnt="4" custLinFactNeighborX="-47257">
        <dgm:presLayoutVars>
          <dgm:bulletEnabled val="1"/>
        </dgm:presLayoutVars>
      </dgm:prSet>
      <dgm:spPr/>
    </dgm:pt>
    <dgm:pt modelId="{8636D898-18EC-6A42-8AB8-73951CA03F0E}" type="pres">
      <dgm:prSet presAssocID="{10CC703C-D499-7649-94E5-D11FC3C5F0A4}" presName="spacerL" presStyleCnt="0"/>
      <dgm:spPr/>
    </dgm:pt>
    <dgm:pt modelId="{C6CDFB4D-A053-4C49-A23E-AD06F9360215}" type="pres">
      <dgm:prSet presAssocID="{10CC703C-D499-7649-94E5-D11FC3C5F0A4}" presName="sibTrans" presStyleLbl="sibTrans2D1" presStyleIdx="1" presStyleCnt="3" custAng="2705685" custLinFactNeighborX="0" custLinFactNeighborY="0"/>
      <dgm:spPr/>
    </dgm:pt>
    <dgm:pt modelId="{03B932A8-227C-BF49-9463-C5A506DF55BC}" type="pres">
      <dgm:prSet presAssocID="{10CC703C-D499-7649-94E5-D11FC3C5F0A4}" presName="spacerR" presStyleCnt="0"/>
      <dgm:spPr/>
    </dgm:pt>
    <dgm:pt modelId="{13E2C617-4C34-5947-A234-1A30F4B7414B}" type="pres">
      <dgm:prSet presAssocID="{D997A436-9E63-3F49-83B0-D4B3DC0B398C}" presName="node" presStyleLbl="node1" presStyleIdx="2" presStyleCnt="4" custLinFactX="158360" custLinFactNeighborX="200000">
        <dgm:presLayoutVars>
          <dgm:bulletEnabled val="1"/>
        </dgm:presLayoutVars>
      </dgm:prSet>
      <dgm:spPr/>
    </dgm:pt>
    <dgm:pt modelId="{44BBF7B3-8621-F84C-AC38-D8B03385F4B3}" type="pres">
      <dgm:prSet presAssocID="{6F040386-5D06-3B4C-9735-B7DBD2D8ED65}" presName="spacerL" presStyleCnt="0"/>
      <dgm:spPr/>
    </dgm:pt>
    <dgm:pt modelId="{957C9749-CF95-9F4C-AA2B-E828458DA493}" type="pres">
      <dgm:prSet presAssocID="{6F040386-5D06-3B4C-9735-B7DBD2D8ED65}" presName="sibTrans" presStyleLbl="sibTrans2D1" presStyleIdx="2" presStyleCnt="3" custLinFactX="-519764" custLinFactNeighborX="-600000" custLinFactNeighborY="0"/>
      <dgm:spPr/>
    </dgm:pt>
    <dgm:pt modelId="{AC67DB45-F544-6540-829B-66049106A4CF}" type="pres">
      <dgm:prSet presAssocID="{6F040386-5D06-3B4C-9735-B7DBD2D8ED65}" presName="spacerR" presStyleCnt="0"/>
      <dgm:spPr/>
    </dgm:pt>
    <dgm:pt modelId="{E93F9D61-1FBF-B74D-9634-05F3B672C342}" type="pres">
      <dgm:prSet presAssocID="{999DD002-5C56-F34D-9DCF-EDE7082BD50C}" presName="node" presStyleLbl="node1" presStyleIdx="3" presStyleCnt="4" custLinFactX="-495214" custLinFactNeighborX="-500000">
        <dgm:presLayoutVars>
          <dgm:bulletEnabled val="1"/>
        </dgm:presLayoutVars>
      </dgm:prSet>
      <dgm:spPr/>
    </dgm:pt>
  </dgm:ptLst>
  <dgm:cxnLst>
    <dgm:cxn modelId="{877EBA02-8C50-B440-A9A8-054B8810BD89}" type="presOf" srcId="{6F040386-5D06-3B4C-9735-B7DBD2D8ED65}" destId="{957C9749-CF95-9F4C-AA2B-E828458DA493}" srcOrd="0" destOrd="0" presId="urn:microsoft.com/office/officeart/2005/8/layout/equation1"/>
    <dgm:cxn modelId="{06BD5719-294A-384C-A782-8BD5DBC2E7E9}" type="presOf" srcId="{56773BCC-E492-464E-82E6-AD91352A5FE1}" destId="{F4DF8F99-B295-4041-8EE8-829826DEB618}" srcOrd="0" destOrd="0" presId="urn:microsoft.com/office/officeart/2005/8/layout/equation1"/>
    <dgm:cxn modelId="{48BB4A26-F01B-7343-B699-806A062449B4}" srcId="{56773BCC-E492-464E-82E6-AD91352A5FE1}" destId="{7811F29A-A93F-424A-84F8-C8E804B90066}" srcOrd="0" destOrd="0" parTransId="{65FB5249-7718-B94D-AB55-54D7C958D3DB}" sibTransId="{B286B9E3-69EA-1D4F-BFF9-2A62F1164741}"/>
    <dgm:cxn modelId="{75CAA978-FDC0-EA43-8DD5-845F6A250813}" type="presOf" srcId="{D997A436-9E63-3F49-83B0-D4B3DC0B398C}" destId="{13E2C617-4C34-5947-A234-1A30F4B7414B}" srcOrd="0" destOrd="0" presId="urn:microsoft.com/office/officeart/2005/8/layout/equation1"/>
    <dgm:cxn modelId="{288DC5A3-0060-2C45-B829-9BE13681CA7E}" srcId="{56773BCC-E492-464E-82E6-AD91352A5FE1}" destId="{D997A436-9E63-3F49-83B0-D4B3DC0B398C}" srcOrd="2" destOrd="0" parTransId="{A324CD05-1477-DD4B-A78C-DB219F7D68F7}" sibTransId="{6F040386-5D06-3B4C-9735-B7DBD2D8ED65}"/>
    <dgm:cxn modelId="{CD3BE8AB-D9FF-7749-81C6-1FD27A9A0897}" type="presOf" srcId="{999DD002-5C56-F34D-9DCF-EDE7082BD50C}" destId="{E93F9D61-1FBF-B74D-9634-05F3B672C342}" srcOrd="0" destOrd="0" presId="urn:microsoft.com/office/officeart/2005/8/layout/equation1"/>
    <dgm:cxn modelId="{012412B9-AB02-A04F-816C-EADF2B7B059D}" type="presOf" srcId="{7811F29A-A93F-424A-84F8-C8E804B90066}" destId="{4459F3CD-E87B-764A-8358-22ABB7D9159E}" srcOrd="0" destOrd="0" presId="urn:microsoft.com/office/officeart/2005/8/layout/equation1"/>
    <dgm:cxn modelId="{6ED135B9-3228-C243-9200-47E7E916A215}" type="presOf" srcId="{B286B9E3-69EA-1D4F-BFF9-2A62F1164741}" destId="{7924BEAC-E7AC-864B-B624-792BCE483499}" srcOrd="0" destOrd="0" presId="urn:microsoft.com/office/officeart/2005/8/layout/equation1"/>
    <dgm:cxn modelId="{FB4016D9-A5BB-2244-B8DA-AF5306DCC357}" srcId="{56773BCC-E492-464E-82E6-AD91352A5FE1}" destId="{999DD002-5C56-F34D-9DCF-EDE7082BD50C}" srcOrd="3" destOrd="0" parTransId="{215EF4FD-6B7F-0345-863C-8F4209CDACBA}" sibTransId="{8281BBEE-266D-5B40-8D3F-AA0350EB34F6}"/>
    <dgm:cxn modelId="{240452DF-334B-674E-94CB-E181121A5514}" type="presOf" srcId="{10CC703C-D499-7649-94E5-D11FC3C5F0A4}" destId="{C6CDFB4D-A053-4C49-A23E-AD06F9360215}" srcOrd="0" destOrd="0" presId="urn:microsoft.com/office/officeart/2005/8/layout/equation1"/>
    <dgm:cxn modelId="{8A9A8AE8-CE97-E44F-9B7C-08B430C4FEC1}" type="presOf" srcId="{416DAC5D-5F9D-C948-A72E-444C1110C287}" destId="{8F5B4E6C-11A5-6C43-97DE-1387C98FFAC0}" srcOrd="0" destOrd="0" presId="urn:microsoft.com/office/officeart/2005/8/layout/equation1"/>
    <dgm:cxn modelId="{3B49FAF6-BC38-6144-9F11-38AF2982CD26}" srcId="{56773BCC-E492-464E-82E6-AD91352A5FE1}" destId="{416DAC5D-5F9D-C948-A72E-444C1110C287}" srcOrd="1" destOrd="0" parTransId="{7752D16E-061C-E646-9F28-973D38690326}" sibTransId="{10CC703C-D499-7649-94E5-D11FC3C5F0A4}"/>
    <dgm:cxn modelId="{7870C9FB-D290-3F45-8825-862A5B2A732D}" type="presParOf" srcId="{F4DF8F99-B295-4041-8EE8-829826DEB618}" destId="{4459F3CD-E87B-764A-8358-22ABB7D9159E}" srcOrd="0" destOrd="0" presId="urn:microsoft.com/office/officeart/2005/8/layout/equation1"/>
    <dgm:cxn modelId="{3B848D69-D54F-0B49-8C8E-CE6B6EB8EA06}" type="presParOf" srcId="{F4DF8F99-B295-4041-8EE8-829826DEB618}" destId="{DDD59B6D-DC65-EE41-938C-9FA01C617092}" srcOrd="1" destOrd="0" presId="urn:microsoft.com/office/officeart/2005/8/layout/equation1"/>
    <dgm:cxn modelId="{C678EFD3-3A62-B645-8BC6-7AD28ED49C2C}" type="presParOf" srcId="{F4DF8F99-B295-4041-8EE8-829826DEB618}" destId="{7924BEAC-E7AC-864B-B624-792BCE483499}" srcOrd="2" destOrd="0" presId="urn:microsoft.com/office/officeart/2005/8/layout/equation1"/>
    <dgm:cxn modelId="{187EE5E6-96C8-FC43-9E48-D2C2EFB56BBD}" type="presParOf" srcId="{F4DF8F99-B295-4041-8EE8-829826DEB618}" destId="{1250325E-F434-FF4A-AAEC-587E8A11ABCC}" srcOrd="3" destOrd="0" presId="urn:microsoft.com/office/officeart/2005/8/layout/equation1"/>
    <dgm:cxn modelId="{DCCFE166-4983-0144-9586-7E542C1DEC3A}" type="presParOf" srcId="{F4DF8F99-B295-4041-8EE8-829826DEB618}" destId="{8F5B4E6C-11A5-6C43-97DE-1387C98FFAC0}" srcOrd="4" destOrd="0" presId="urn:microsoft.com/office/officeart/2005/8/layout/equation1"/>
    <dgm:cxn modelId="{002B9D45-097A-3F4E-B481-88801BF7138A}" type="presParOf" srcId="{F4DF8F99-B295-4041-8EE8-829826DEB618}" destId="{8636D898-18EC-6A42-8AB8-73951CA03F0E}" srcOrd="5" destOrd="0" presId="urn:microsoft.com/office/officeart/2005/8/layout/equation1"/>
    <dgm:cxn modelId="{E4005410-0A66-0948-A77B-6C802C2A6E65}" type="presParOf" srcId="{F4DF8F99-B295-4041-8EE8-829826DEB618}" destId="{C6CDFB4D-A053-4C49-A23E-AD06F9360215}" srcOrd="6" destOrd="0" presId="urn:microsoft.com/office/officeart/2005/8/layout/equation1"/>
    <dgm:cxn modelId="{838168DB-18EE-DB44-9A79-F03F81DFE0ED}" type="presParOf" srcId="{F4DF8F99-B295-4041-8EE8-829826DEB618}" destId="{03B932A8-227C-BF49-9463-C5A506DF55BC}" srcOrd="7" destOrd="0" presId="urn:microsoft.com/office/officeart/2005/8/layout/equation1"/>
    <dgm:cxn modelId="{F73BA649-D869-634A-84CD-62DA4885168B}" type="presParOf" srcId="{F4DF8F99-B295-4041-8EE8-829826DEB618}" destId="{13E2C617-4C34-5947-A234-1A30F4B7414B}" srcOrd="8" destOrd="0" presId="urn:microsoft.com/office/officeart/2005/8/layout/equation1"/>
    <dgm:cxn modelId="{A80B8D29-F049-F54E-8FC2-37809F054B8C}" type="presParOf" srcId="{F4DF8F99-B295-4041-8EE8-829826DEB618}" destId="{44BBF7B3-8621-F84C-AC38-D8B03385F4B3}" srcOrd="9" destOrd="0" presId="urn:microsoft.com/office/officeart/2005/8/layout/equation1"/>
    <dgm:cxn modelId="{D1CD4225-D8C9-4048-9D12-CE221DD52BCE}" type="presParOf" srcId="{F4DF8F99-B295-4041-8EE8-829826DEB618}" destId="{957C9749-CF95-9F4C-AA2B-E828458DA493}" srcOrd="10" destOrd="0" presId="urn:microsoft.com/office/officeart/2005/8/layout/equation1"/>
    <dgm:cxn modelId="{7E9487F2-9CCF-1E45-AA86-E8F8ACEF6ECB}" type="presParOf" srcId="{F4DF8F99-B295-4041-8EE8-829826DEB618}" destId="{AC67DB45-F544-6540-829B-66049106A4CF}" srcOrd="11" destOrd="0" presId="urn:microsoft.com/office/officeart/2005/8/layout/equation1"/>
    <dgm:cxn modelId="{A7568ED7-A12F-7A4E-8E44-3D7983E3859E}" type="presParOf" srcId="{F4DF8F99-B295-4041-8EE8-829826DEB618}" destId="{E93F9D61-1FBF-B74D-9634-05F3B672C342}" srcOrd="12"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57A9CC-BE7C-8346-A75B-7A86D61F46FF}" type="doc">
      <dgm:prSet loTypeId="urn:microsoft.com/office/officeart/2005/8/layout/venn2" loCatId="" qsTypeId="urn:microsoft.com/office/officeart/2005/8/quickstyle/3D4" qsCatId="3D" csTypeId="urn:microsoft.com/office/officeart/2005/8/colors/accent1_2" csCatId="accent1" phldr="1"/>
      <dgm:spPr/>
      <dgm:t>
        <a:bodyPr/>
        <a:lstStyle/>
        <a:p>
          <a:endParaRPr lang="fr-FR"/>
        </a:p>
      </dgm:t>
    </dgm:pt>
    <dgm:pt modelId="{E8B82437-E9C1-844A-8B63-BF1AC7E36499}">
      <dgm:prSet phldrT="[Texte]" custT="1"/>
      <dgm:spPr/>
      <dgm:t>
        <a:bodyPr/>
        <a:lstStyle/>
        <a:p>
          <a:r>
            <a:rPr lang="fr-FR" sz="1100" b="1" dirty="0" err="1"/>
            <a:t>Policies</a:t>
          </a:r>
          <a:r>
            <a:rPr lang="fr-FR" sz="1100" b="1" dirty="0"/>
            <a:t>, </a:t>
          </a:r>
          <a:r>
            <a:rPr lang="fr-FR" sz="1100" b="1" dirty="0" err="1"/>
            <a:t>Procedures</a:t>
          </a:r>
          <a:r>
            <a:rPr lang="fr-FR" sz="1100" b="1" dirty="0"/>
            <a:t>, </a:t>
          </a:r>
          <a:r>
            <a:rPr lang="fr-FR" sz="1100" b="1" dirty="0" err="1"/>
            <a:t>Awareness</a:t>
          </a:r>
          <a:endParaRPr lang="fr-FR" sz="1100" b="1" dirty="0"/>
        </a:p>
      </dgm:t>
    </dgm:pt>
    <dgm:pt modelId="{09312FF4-BB54-7942-8452-43BE2C197059}" type="parTrans" cxnId="{B16384FA-C5B3-314E-9B1B-1B450382B1F3}">
      <dgm:prSet/>
      <dgm:spPr/>
      <dgm:t>
        <a:bodyPr/>
        <a:lstStyle/>
        <a:p>
          <a:endParaRPr lang="fr-FR"/>
        </a:p>
      </dgm:t>
    </dgm:pt>
    <dgm:pt modelId="{E9CE2F44-5090-5945-A9E9-07DB7B0E9E45}" type="sibTrans" cxnId="{B16384FA-C5B3-314E-9B1B-1B450382B1F3}">
      <dgm:prSet/>
      <dgm:spPr/>
      <dgm:t>
        <a:bodyPr/>
        <a:lstStyle/>
        <a:p>
          <a:endParaRPr lang="fr-FR"/>
        </a:p>
      </dgm:t>
    </dgm:pt>
    <dgm:pt modelId="{6D4C730A-1AE0-5B47-9595-1AEAC8C496FF}">
      <dgm:prSet phldrT="[Texte]" custT="1"/>
      <dgm:spPr/>
      <dgm:t>
        <a:bodyPr/>
        <a:lstStyle/>
        <a:p>
          <a:r>
            <a:rPr lang="fr-FR" sz="1100" b="1" dirty="0" err="1"/>
            <a:t>Physical</a:t>
          </a:r>
          <a:endParaRPr lang="fr-FR" sz="1100" b="1" dirty="0"/>
        </a:p>
      </dgm:t>
    </dgm:pt>
    <dgm:pt modelId="{BE9978D9-95C7-DD4A-B4AB-8BCDE6BADEB8}" type="parTrans" cxnId="{E7F154DC-CA2F-4B4C-966D-C17C502A6106}">
      <dgm:prSet/>
      <dgm:spPr/>
      <dgm:t>
        <a:bodyPr/>
        <a:lstStyle/>
        <a:p>
          <a:endParaRPr lang="fr-FR"/>
        </a:p>
      </dgm:t>
    </dgm:pt>
    <dgm:pt modelId="{D73B25EB-93DD-4846-9062-1F2C8A47DC13}" type="sibTrans" cxnId="{E7F154DC-CA2F-4B4C-966D-C17C502A6106}">
      <dgm:prSet/>
      <dgm:spPr/>
      <dgm:t>
        <a:bodyPr/>
        <a:lstStyle/>
        <a:p>
          <a:endParaRPr lang="fr-FR"/>
        </a:p>
      </dgm:t>
    </dgm:pt>
    <dgm:pt modelId="{FD3DA9BC-5868-5A4A-A864-769534BD6854}">
      <dgm:prSet phldrT="[Texte]" custT="1"/>
      <dgm:spPr/>
      <dgm:t>
        <a:bodyPr/>
        <a:lstStyle/>
        <a:p>
          <a:r>
            <a:rPr lang="fr-FR" sz="1100" b="1" dirty="0" err="1"/>
            <a:t>Perimeter</a:t>
          </a:r>
          <a:endParaRPr lang="fr-FR" sz="1100" b="1" dirty="0"/>
        </a:p>
      </dgm:t>
    </dgm:pt>
    <dgm:pt modelId="{43B8A6B0-D98E-1943-8D54-A38F26E22171}" type="parTrans" cxnId="{8A36F6D2-6869-2842-80A0-F12D01212EDA}">
      <dgm:prSet/>
      <dgm:spPr/>
      <dgm:t>
        <a:bodyPr/>
        <a:lstStyle/>
        <a:p>
          <a:endParaRPr lang="fr-FR"/>
        </a:p>
      </dgm:t>
    </dgm:pt>
    <dgm:pt modelId="{16D6BEC4-3986-8F47-93DD-E21310EC138B}" type="sibTrans" cxnId="{8A36F6D2-6869-2842-80A0-F12D01212EDA}">
      <dgm:prSet/>
      <dgm:spPr/>
      <dgm:t>
        <a:bodyPr/>
        <a:lstStyle/>
        <a:p>
          <a:endParaRPr lang="fr-FR"/>
        </a:p>
      </dgm:t>
    </dgm:pt>
    <dgm:pt modelId="{55108C69-9E5C-AB47-81DA-BEAFF4EE7CF0}">
      <dgm:prSet phldrT="[Texte]" custT="1"/>
      <dgm:spPr/>
      <dgm:t>
        <a:bodyPr/>
        <a:lstStyle/>
        <a:p>
          <a:r>
            <a:rPr lang="fr-FR" sz="1100" b="1" dirty="0" err="1"/>
            <a:t>Internal</a:t>
          </a:r>
          <a:r>
            <a:rPr lang="fr-FR" sz="1100" b="1" dirty="0"/>
            <a:t> Network</a:t>
          </a:r>
        </a:p>
      </dgm:t>
    </dgm:pt>
    <dgm:pt modelId="{DC48DC90-7FD7-9749-AE03-6823E05A4F4D}" type="parTrans" cxnId="{F7035BE1-20B3-7440-99B2-412B8EF002C6}">
      <dgm:prSet/>
      <dgm:spPr/>
      <dgm:t>
        <a:bodyPr/>
        <a:lstStyle/>
        <a:p>
          <a:endParaRPr lang="fr-FR"/>
        </a:p>
      </dgm:t>
    </dgm:pt>
    <dgm:pt modelId="{2B89B11B-7850-B842-A555-6E137829B9A7}" type="sibTrans" cxnId="{F7035BE1-20B3-7440-99B2-412B8EF002C6}">
      <dgm:prSet/>
      <dgm:spPr/>
      <dgm:t>
        <a:bodyPr/>
        <a:lstStyle/>
        <a:p>
          <a:endParaRPr lang="fr-FR"/>
        </a:p>
      </dgm:t>
    </dgm:pt>
    <dgm:pt modelId="{B619969F-437D-4440-AA1F-BF2C9C85B897}">
      <dgm:prSet custT="1"/>
      <dgm:spPr/>
      <dgm:t>
        <a:bodyPr/>
        <a:lstStyle/>
        <a:p>
          <a:r>
            <a:rPr lang="fr-FR" sz="1100" b="1" dirty="0"/>
            <a:t>Host</a:t>
          </a:r>
        </a:p>
      </dgm:t>
    </dgm:pt>
    <dgm:pt modelId="{297C9F8D-93EE-A24C-AB9D-A426561E5BF0}" type="parTrans" cxnId="{642FB168-F681-2047-9E79-D867B45FEC95}">
      <dgm:prSet/>
      <dgm:spPr/>
      <dgm:t>
        <a:bodyPr/>
        <a:lstStyle/>
        <a:p>
          <a:endParaRPr lang="fr-FR"/>
        </a:p>
      </dgm:t>
    </dgm:pt>
    <dgm:pt modelId="{621C10FA-2538-AE4E-B933-F255E325FDFD}" type="sibTrans" cxnId="{642FB168-F681-2047-9E79-D867B45FEC95}">
      <dgm:prSet/>
      <dgm:spPr/>
      <dgm:t>
        <a:bodyPr/>
        <a:lstStyle/>
        <a:p>
          <a:endParaRPr lang="fr-FR"/>
        </a:p>
      </dgm:t>
    </dgm:pt>
    <dgm:pt modelId="{5ADB8A5E-E204-CB49-8FD9-CB7A287B8FDA}">
      <dgm:prSet custT="1"/>
      <dgm:spPr/>
      <dgm:t>
        <a:bodyPr/>
        <a:lstStyle/>
        <a:p>
          <a:r>
            <a:rPr lang="fr-FR" sz="1100" b="1" dirty="0"/>
            <a:t>App</a:t>
          </a:r>
        </a:p>
      </dgm:t>
    </dgm:pt>
    <dgm:pt modelId="{25941DDE-8801-7141-8FD3-5422EF9168DD}" type="parTrans" cxnId="{EA63808B-5465-3B43-90BE-AB38A476506B}">
      <dgm:prSet/>
      <dgm:spPr/>
      <dgm:t>
        <a:bodyPr/>
        <a:lstStyle/>
        <a:p>
          <a:endParaRPr lang="fr-FR"/>
        </a:p>
      </dgm:t>
    </dgm:pt>
    <dgm:pt modelId="{C3BC9BA0-5A21-BE40-A446-760C06BB4FFA}" type="sibTrans" cxnId="{EA63808B-5465-3B43-90BE-AB38A476506B}">
      <dgm:prSet/>
      <dgm:spPr/>
      <dgm:t>
        <a:bodyPr/>
        <a:lstStyle/>
        <a:p>
          <a:endParaRPr lang="fr-FR"/>
        </a:p>
      </dgm:t>
    </dgm:pt>
    <dgm:pt modelId="{5B8E6940-575F-A34C-8AA0-45AEEB552FAA}">
      <dgm:prSet/>
      <dgm:spPr/>
      <dgm:t>
        <a:bodyPr/>
        <a:lstStyle/>
        <a:p>
          <a:r>
            <a:rPr lang="fr-FR" b="1" dirty="0"/>
            <a:t>Data</a:t>
          </a:r>
        </a:p>
      </dgm:t>
    </dgm:pt>
    <dgm:pt modelId="{CFE4BB93-782C-E24E-8235-517D9280872A}" type="parTrans" cxnId="{F8EDD98F-36FE-F54B-8DF3-56CBD30B07D9}">
      <dgm:prSet/>
      <dgm:spPr/>
      <dgm:t>
        <a:bodyPr/>
        <a:lstStyle/>
        <a:p>
          <a:endParaRPr lang="fr-FR"/>
        </a:p>
      </dgm:t>
    </dgm:pt>
    <dgm:pt modelId="{86730BBA-E369-324A-9D53-95A039778032}" type="sibTrans" cxnId="{F8EDD98F-36FE-F54B-8DF3-56CBD30B07D9}">
      <dgm:prSet/>
      <dgm:spPr/>
      <dgm:t>
        <a:bodyPr/>
        <a:lstStyle/>
        <a:p>
          <a:endParaRPr lang="fr-FR"/>
        </a:p>
      </dgm:t>
    </dgm:pt>
    <dgm:pt modelId="{24C30A34-359C-BF40-8A78-449506694767}" type="pres">
      <dgm:prSet presAssocID="{8757A9CC-BE7C-8346-A75B-7A86D61F46FF}" presName="Name0" presStyleCnt="0">
        <dgm:presLayoutVars>
          <dgm:chMax val="7"/>
          <dgm:resizeHandles val="exact"/>
        </dgm:presLayoutVars>
      </dgm:prSet>
      <dgm:spPr/>
    </dgm:pt>
    <dgm:pt modelId="{1331BCBF-C319-594E-B574-8317264B5AB0}" type="pres">
      <dgm:prSet presAssocID="{8757A9CC-BE7C-8346-A75B-7A86D61F46FF}" presName="comp1" presStyleCnt="0"/>
      <dgm:spPr/>
    </dgm:pt>
    <dgm:pt modelId="{A44D97B6-6168-5C4B-ACFF-C9D33DAA0392}" type="pres">
      <dgm:prSet presAssocID="{8757A9CC-BE7C-8346-A75B-7A86D61F46FF}" presName="circle1" presStyleLbl="node1" presStyleIdx="0" presStyleCnt="7"/>
      <dgm:spPr/>
    </dgm:pt>
    <dgm:pt modelId="{F058F7B1-688A-CD4E-B29E-6E322887B19D}" type="pres">
      <dgm:prSet presAssocID="{8757A9CC-BE7C-8346-A75B-7A86D61F46FF}" presName="c1text" presStyleLbl="node1" presStyleIdx="0" presStyleCnt="7">
        <dgm:presLayoutVars>
          <dgm:bulletEnabled val="1"/>
        </dgm:presLayoutVars>
      </dgm:prSet>
      <dgm:spPr/>
    </dgm:pt>
    <dgm:pt modelId="{840C6990-5666-294C-971A-484574ACADC8}" type="pres">
      <dgm:prSet presAssocID="{8757A9CC-BE7C-8346-A75B-7A86D61F46FF}" presName="comp2" presStyleCnt="0"/>
      <dgm:spPr/>
    </dgm:pt>
    <dgm:pt modelId="{E9D6CD4D-6360-3D43-97D2-FEBCC24316DA}" type="pres">
      <dgm:prSet presAssocID="{8757A9CC-BE7C-8346-A75B-7A86D61F46FF}" presName="circle2" presStyleLbl="node1" presStyleIdx="1" presStyleCnt="7"/>
      <dgm:spPr/>
    </dgm:pt>
    <dgm:pt modelId="{D3156BF2-9EFE-7740-8428-B05DD80EAF72}" type="pres">
      <dgm:prSet presAssocID="{8757A9CC-BE7C-8346-A75B-7A86D61F46FF}" presName="c2text" presStyleLbl="node1" presStyleIdx="1" presStyleCnt="7">
        <dgm:presLayoutVars>
          <dgm:bulletEnabled val="1"/>
        </dgm:presLayoutVars>
      </dgm:prSet>
      <dgm:spPr/>
    </dgm:pt>
    <dgm:pt modelId="{8396FC69-842C-DE45-9FBB-50A503FB2889}" type="pres">
      <dgm:prSet presAssocID="{8757A9CC-BE7C-8346-A75B-7A86D61F46FF}" presName="comp3" presStyleCnt="0"/>
      <dgm:spPr/>
    </dgm:pt>
    <dgm:pt modelId="{230A6BD1-0F97-4541-93BF-1B90A03C776E}" type="pres">
      <dgm:prSet presAssocID="{8757A9CC-BE7C-8346-A75B-7A86D61F46FF}" presName="circle3" presStyleLbl="node1" presStyleIdx="2" presStyleCnt="7"/>
      <dgm:spPr/>
    </dgm:pt>
    <dgm:pt modelId="{635F617E-C580-BB4E-8873-93CC92456402}" type="pres">
      <dgm:prSet presAssocID="{8757A9CC-BE7C-8346-A75B-7A86D61F46FF}" presName="c3text" presStyleLbl="node1" presStyleIdx="2" presStyleCnt="7">
        <dgm:presLayoutVars>
          <dgm:bulletEnabled val="1"/>
        </dgm:presLayoutVars>
      </dgm:prSet>
      <dgm:spPr/>
    </dgm:pt>
    <dgm:pt modelId="{B53C2320-F292-5142-A8CC-238989281457}" type="pres">
      <dgm:prSet presAssocID="{8757A9CC-BE7C-8346-A75B-7A86D61F46FF}" presName="comp4" presStyleCnt="0"/>
      <dgm:spPr/>
    </dgm:pt>
    <dgm:pt modelId="{B78E6711-6812-AB4B-A7B2-C32101BA9F46}" type="pres">
      <dgm:prSet presAssocID="{8757A9CC-BE7C-8346-A75B-7A86D61F46FF}" presName="circle4" presStyleLbl="node1" presStyleIdx="3" presStyleCnt="7"/>
      <dgm:spPr/>
    </dgm:pt>
    <dgm:pt modelId="{B8578D8F-D2DA-1E47-931A-411F095E1DE6}" type="pres">
      <dgm:prSet presAssocID="{8757A9CC-BE7C-8346-A75B-7A86D61F46FF}" presName="c4text" presStyleLbl="node1" presStyleIdx="3" presStyleCnt="7">
        <dgm:presLayoutVars>
          <dgm:bulletEnabled val="1"/>
        </dgm:presLayoutVars>
      </dgm:prSet>
      <dgm:spPr/>
    </dgm:pt>
    <dgm:pt modelId="{BAFA3560-39C5-524A-881F-24384D283ECE}" type="pres">
      <dgm:prSet presAssocID="{8757A9CC-BE7C-8346-A75B-7A86D61F46FF}" presName="comp5" presStyleCnt="0"/>
      <dgm:spPr/>
    </dgm:pt>
    <dgm:pt modelId="{1F28F1A3-8B94-B94A-9991-CE78E5843578}" type="pres">
      <dgm:prSet presAssocID="{8757A9CC-BE7C-8346-A75B-7A86D61F46FF}" presName="circle5" presStyleLbl="node1" presStyleIdx="4" presStyleCnt="7"/>
      <dgm:spPr/>
    </dgm:pt>
    <dgm:pt modelId="{64C491FF-BD46-4E44-B4A5-5A9796FC226B}" type="pres">
      <dgm:prSet presAssocID="{8757A9CC-BE7C-8346-A75B-7A86D61F46FF}" presName="c5text" presStyleLbl="node1" presStyleIdx="4" presStyleCnt="7">
        <dgm:presLayoutVars>
          <dgm:bulletEnabled val="1"/>
        </dgm:presLayoutVars>
      </dgm:prSet>
      <dgm:spPr/>
    </dgm:pt>
    <dgm:pt modelId="{F9B628DF-DEC9-584F-A6DD-FC7973AFCF99}" type="pres">
      <dgm:prSet presAssocID="{8757A9CC-BE7C-8346-A75B-7A86D61F46FF}" presName="comp6" presStyleCnt="0"/>
      <dgm:spPr/>
    </dgm:pt>
    <dgm:pt modelId="{E9A1D4D0-55FE-B746-81C6-C09EA8127623}" type="pres">
      <dgm:prSet presAssocID="{8757A9CC-BE7C-8346-A75B-7A86D61F46FF}" presName="circle6" presStyleLbl="node1" presStyleIdx="5" presStyleCnt="7"/>
      <dgm:spPr/>
    </dgm:pt>
    <dgm:pt modelId="{593459B8-2011-C646-B19E-BCB540F50051}" type="pres">
      <dgm:prSet presAssocID="{8757A9CC-BE7C-8346-A75B-7A86D61F46FF}" presName="c6text" presStyleLbl="node1" presStyleIdx="5" presStyleCnt="7">
        <dgm:presLayoutVars>
          <dgm:bulletEnabled val="1"/>
        </dgm:presLayoutVars>
      </dgm:prSet>
      <dgm:spPr/>
    </dgm:pt>
    <dgm:pt modelId="{8609D6A5-4A53-A447-BB3B-D7F7B0E147A9}" type="pres">
      <dgm:prSet presAssocID="{8757A9CC-BE7C-8346-A75B-7A86D61F46FF}" presName="comp7" presStyleCnt="0"/>
      <dgm:spPr/>
    </dgm:pt>
    <dgm:pt modelId="{A54AB3FD-BCF9-CD47-B519-4EE12995C5DC}" type="pres">
      <dgm:prSet presAssocID="{8757A9CC-BE7C-8346-A75B-7A86D61F46FF}" presName="circle7" presStyleLbl="node1" presStyleIdx="6" presStyleCnt="7"/>
      <dgm:spPr/>
    </dgm:pt>
    <dgm:pt modelId="{DBB04A44-32FA-C542-B47D-50B9DECEFEBE}" type="pres">
      <dgm:prSet presAssocID="{8757A9CC-BE7C-8346-A75B-7A86D61F46FF}" presName="c7text" presStyleLbl="node1" presStyleIdx="6" presStyleCnt="7">
        <dgm:presLayoutVars>
          <dgm:bulletEnabled val="1"/>
        </dgm:presLayoutVars>
      </dgm:prSet>
      <dgm:spPr/>
    </dgm:pt>
  </dgm:ptLst>
  <dgm:cxnLst>
    <dgm:cxn modelId="{85BC5305-25E0-0E4D-81E2-338DDA67AF6C}" type="presOf" srcId="{FD3DA9BC-5868-5A4A-A864-769534BD6854}" destId="{230A6BD1-0F97-4541-93BF-1B90A03C776E}" srcOrd="0" destOrd="0" presId="urn:microsoft.com/office/officeart/2005/8/layout/venn2"/>
    <dgm:cxn modelId="{A8E9A637-1803-224E-92CA-C8B31BED794E}" type="presOf" srcId="{5ADB8A5E-E204-CB49-8FD9-CB7A287B8FDA}" destId="{E9A1D4D0-55FE-B746-81C6-C09EA8127623}" srcOrd="0" destOrd="0" presId="urn:microsoft.com/office/officeart/2005/8/layout/venn2"/>
    <dgm:cxn modelId="{2FEA1A41-3AC1-7145-ADEA-BA25E57A6209}" type="presOf" srcId="{B619969F-437D-4440-AA1F-BF2C9C85B897}" destId="{64C491FF-BD46-4E44-B4A5-5A9796FC226B}" srcOrd="1" destOrd="0" presId="urn:microsoft.com/office/officeart/2005/8/layout/venn2"/>
    <dgm:cxn modelId="{36AABC62-C36D-2847-995C-B1BF0F86CA71}" type="presOf" srcId="{55108C69-9E5C-AB47-81DA-BEAFF4EE7CF0}" destId="{B78E6711-6812-AB4B-A7B2-C32101BA9F46}" srcOrd="0" destOrd="0" presId="urn:microsoft.com/office/officeart/2005/8/layout/venn2"/>
    <dgm:cxn modelId="{62F41668-B659-FC4C-BCFD-EB4FC7DA2274}" type="presOf" srcId="{5B8E6940-575F-A34C-8AA0-45AEEB552FAA}" destId="{DBB04A44-32FA-C542-B47D-50B9DECEFEBE}" srcOrd="1" destOrd="0" presId="urn:microsoft.com/office/officeart/2005/8/layout/venn2"/>
    <dgm:cxn modelId="{642FB168-F681-2047-9E79-D867B45FEC95}" srcId="{8757A9CC-BE7C-8346-A75B-7A86D61F46FF}" destId="{B619969F-437D-4440-AA1F-BF2C9C85B897}" srcOrd="4" destOrd="0" parTransId="{297C9F8D-93EE-A24C-AB9D-A426561E5BF0}" sibTransId="{621C10FA-2538-AE4E-B933-F255E325FDFD}"/>
    <dgm:cxn modelId="{3DBECD70-232B-CB40-B952-1687A8365D72}" type="presOf" srcId="{5ADB8A5E-E204-CB49-8FD9-CB7A287B8FDA}" destId="{593459B8-2011-C646-B19E-BCB540F50051}" srcOrd="1" destOrd="0" presId="urn:microsoft.com/office/officeart/2005/8/layout/venn2"/>
    <dgm:cxn modelId="{B3C85073-79B6-9F4C-99A9-DFBBAB374CF6}" type="presOf" srcId="{E8B82437-E9C1-844A-8B63-BF1AC7E36499}" destId="{F058F7B1-688A-CD4E-B29E-6E322887B19D}" srcOrd="1" destOrd="0" presId="urn:microsoft.com/office/officeart/2005/8/layout/venn2"/>
    <dgm:cxn modelId="{063A207F-7C24-C047-AD0B-05543A1648C9}" type="presOf" srcId="{5B8E6940-575F-A34C-8AA0-45AEEB552FAA}" destId="{A54AB3FD-BCF9-CD47-B519-4EE12995C5DC}" srcOrd="0" destOrd="0" presId="urn:microsoft.com/office/officeart/2005/8/layout/venn2"/>
    <dgm:cxn modelId="{EA63808B-5465-3B43-90BE-AB38A476506B}" srcId="{8757A9CC-BE7C-8346-A75B-7A86D61F46FF}" destId="{5ADB8A5E-E204-CB49-8FD9-CB7A287B8FDA}" srcOrd="5" destOrd="0" parTransId="{25941DDE-8801-7141-8FD3-5422EF9168DD}" sibTransId="{C3BC9BA0-5A21-BE40-A446-760C06BB4FFA}"/>
    <dgm:cxn modelId="{F8EDD98F-36FE-F54B-8DF3-56CBD30B07D9}" srcId="{8757A9CC-BE7C-8346-A75B-7A86D61F46FF}" destId="{5B8E6940-575F-A34C-8AA0-45AEEB552FAA}" srcOrd="6" destOrd="0" parTransId="{CFE4BB93-782C-E24E-8235-517D9280872A}" sibTransId="{86730BBA-E369-324A-9D53-95A039778032}"/>
    <dgm:cxn modelId="{757BA8B4-7B87-E443-BA37-456E6B36368C}" type="presOf" srcId="{6D4C730A-1AE0-5B47-9595-1AEAC8C496FF}" destId="{E9D6CD4D-6360-3D43-97D2-FEBCC24316DA}" srcOrd="0" destOrd="0" presId="urn:microsoft.com/office/officeart/2005/8/layout/venn2"/>
    <dgm:cxn modelId="{D12162C9-130D-D847-9759-E97563E46207}" type="presOf" srcId="{6D4C730A-1AE0-5B47-9595-1AEAC8C496FF}" destId="{D3156BF2-9EFE-7740-8428-B05DD80EAF72}" srcOrd="1" destOrd="0" presId="urn:microsoft.com/office/officeart/2005/8/layout/venn2"/>
    <dgm:cxn modelId="{27F984C9-BAFC-6E45-AE14-949125B8DD0F}" type="presOf" srcId="{E8B82437-E9C1-844A-8B63-BF1AC7E36499}" destId="{A44D97B6-6168-5C4B-ACFF-C9D33DAA0392}" srcOrd="0" destOrd="0" presId="urn:microsoft.com/office/officeart/2005/8/layout/venn2"/>
    <dgm:cxn modelId="{8A36F6D2-6869-2842-80A0-F12D01212EDA}" srcId="{8757A9CC-BE7C-8346-A75B-7A86D61F46FF}" destId="{FD3DA9BC-5868-5A4A-A864-769534BD6854}" srcOrd="2" destOrd="0" parTransId="{43B8A6B0-D98E-1943-8D54-A38F26E22171}" sibTransId="{16D6BEC4-3986-8F47-93DD-E21310EC138B}"/>
    <dgm:cxn modelId="{1E47C4D7-7951-E645-AFB6-052362DA60B3}" type="presOf" srcId="{55108C69-9E5C-AB47-81DA-BEAFF4EE7CF0}" destId="{B8578D8F-D2DA-1E47-931A-411F095E1DE6}" srcOrd="1" destOrd="0" presId="urn:microsoft.com/office/officeart/2005/8/layout/venn2"/>
    <dgm:cxn modelId="{E7F154DC-CA2F-4B4C-966D-C17C502A6106}" srcId="{8757A9CC-BE7C-8346-A75B-7A86D61F46FF}" destId="{6D4C730A-1AE0-5B47-9595-1AEAC8C496FF}" srcOrd="1" destOrd="0" parTransId="{BE9978D9-95C7-DD4A-B4AB-8BCDE6BADEB8}" sibTransId="{D73B25EB-93DD-4846-9062-1F2C8A47DC13}"/>
    <dgm:cxn modelId="{660692DD-9EC9-C34C-BF84-34C9C90B9C89}" type="presOf" srcId="{B619969F-437D-4440-AA1F-BF2C9C85B897}" destId="{1F28F1A3-8B94-B94A-9991-CE78E5843578}" srcOrd="0" destOrd="0" presId="urn:microsoft.com/office/officeart/2005/8/layout/venn2"/>
    <dgm:cxn modelId="{6A6BACDD-6335-2844-86BB-DB4DAC0CDAC4}" type="presOf" srcId="{8757A9CC-BE7C-8346-A75B-7A86D61F46FF}" destId="{24C30A34-359C-BF40-8A78-449506694767}" srcOrd="0" destOrd="0" presId="urn:microsoft.com/office/officeart/2005/8/layout/venn2"/>
    <dgm:cxn modelId="{F7035BE1-20B3-7440-99B2-412B8EF002C6}" srcId="{8757A9CC-BE7C-8346-A75B-7A86D61F46FF}" destId="{55108C69-9E5C-AB47-81DA-BEAFF4EE7CF0}" srcOrd="3" destOrd="0" parTransId="{DC48DC90-7FD7-9749-AE03-6823E05A4F4D}" sibTransId="{2B89B11B-7850-B842-A555-6E137829B9A7}"/>
    <dgm:cxn modelId="{655034EC-94C0-E240-8706-3EE5FDF2FD64}" type="presOf" srcId="{FD3DA9BC-5868-5A4A-A864-769534BD6854}" destId="{635F617E-C580-BB4E-8873-93CC92456402}" srcOrd="1" destOrd="0" presId="urn:microsoft.com/office/officeart/2005/8/layout/venn2"/>
    <dgm:cxn modelId="{B16384FA-C5B3-314E-9B1B-1B450382B1F3}" srcId="{8757A9CC-BE7C-8346-A75B-7A86D61F46FF}" destId="{E8B82437-E9C1-844A-8B63-BF1AC7E36499}" srcOrd="0" destOrd="0" parTransId="{09312FF4-BB54-7942-8452-43BE2C197059}" sibTransId="{E9CE2F44-5090-5945-A9E9-07DB7B0E9E45}"/>
    <dgm:cxn modelId="{3DF16C13-6C6C-AB4D-BE6E-B78EBE154B15}" type="presParOf" srcId="{24C30A34-359C-BF40-8A78-449506694767}" destId="{1331BCBF-C319-594E-B574-8317264B5AB0}" srcOrd="0" destOrd="0" presId="urn:microsoft.com/office/officeart/2005/8/layout/venn2"/>
    <dgm:cxn modelId="{DEB8D5F4-800F-8742-8254-8E8023673598}" type="presParOf" srcId="{1331BCBF-C319-594E-B574-8317264B5AB0}" destId="{A44D97B6-6168-5C4B-ACFF-C9D33DAA0392}" srcOrd="0" destOrd="0" presId="urn:microsoft.com/office/officeart/2005/8/layout/venn2"/>
    <dgm:cxn modelId="{4B2A0644-A1EC-7C42-9548-311F65226878}" type="presParOf" srcId="{1331BCBF-C319-594E-B574-8317264B5AB0}" destId="{F058F7B1-688A-CD4E-B29E-6E322887B19D}" srcOrd="1" destOrd="0" presId="urn:microsoft.com/office/officeart/2005/8/layout/venn2"/>
    <dgm:cxn modelId="{BD42E99A-C2DF-DC4F-94EF-05BF621CCA9A}" type="presParOf" srcId="{24C30A34-359C-BF40-8A78-449506694767}" destId="{840C6990-5666-294C-971A-484574ACADC8}" srcOrd="1" destOrd="0" presId="urn:microsoft.com/office/officeart/2005/8/layout/venn2"/>
    <dgm:cxn modelId="{C0883489-2375-DC43-A2DB-B1CBC5D12E56}" type="presParOf" srcId="{840C6990-5666-294C-971A-484574ACADC8}" destId="{E9D6CD4D-6360-3D43-97D2-FEBCC24316DA}" srcOrd="0" destOrd="0" presId="urn:microsoft.com/office/officeart/2005/8/layout/venn2"/>
    <dgm:cxn modelId="{F1658AD1-7997-DA48-BBFD-2AE69DEB8395}" type="presParOf" srcId="{840C6990-5666-294C-971A-484574ACADC8}" destId="{D3156BF2-9EFE-7740-8428-B05DD80EAF72}" srcOrd="1" destOrd="0" presId="urn:microsoft.com/office/officeart/2005/8/layout/venn2"/>
    <dgm:cxn modelId="{E1F55281-CDFF-C449-BA27-5F034316633B}" type="presParOf" srcId="{24C30A34-359C-BF40-8A78-449506694767}" destId="{8396FC69-842C-DE45-9FBB-50A503FB2889}" srcOrd="2" destOrd="0" presId="urn:microsoft.com/office/officeart/2005/8/layout/venn2"/>
    <dgm:cxn modelId="{6AC3CA05-1EDF-A04A-91D2-3381E94B10B9}" type="presParOf" srcId="{8396FC69-842C-DE45-9FBB-50A503FB2889}" destId="{230A6BD1-0F97-4541-93BF-1B90A03C776E}" srcOrd="0" destOrd="0" presId="urn:microsoft.com/office/officeart/2005/8/layout/venn2"/>
    <dgm:cxn modelId="{CEFC7A9D-B929-4444-90C7-827488247B35}" type="presParOf" srcId="{8396FC69-842C-DE45-9FBB-50A503FB2889}" destId="{635F617E-C580-BB4E-8873-93CC92456402}" srcOrd="1" destOrd="0" presId="urn:microsoft.com/office/officeart/2005/8/layout/venn2"/>
    <dgm:cxn modelId="{2823F383-7628-A14B-95D4-02511CF33A32}" type="presParOf" srcId="{24C30A34-359C-BF40-8A78-449506694767}" destId="{B53C2320-F292-5142-A8CC-238989281457}" srcOrd="3" destOrd="0" presId="urn:microsoft.com/office/officeart/2005/8/layout/venn2"/>
    <dgm:cxn modelId="{3F440ACD-5F3F-3E40-B6DE-5ED66FEA5851}" type="presParOf" srcId="{B53C2320-F292-5142-A8CC-238989281457}" destId="{B78E6711-6812-AB4B-A7B2-C32101BA9F46}" srcOrd="0" destOrd="0" presId="urn:microsoft.com/office/officeart/2005/8/layout/venn2"/>
    <dgm:cxn modelId="{2FFD050F-7288-274C-A023-F945E59B6322}" type="presParOf" srcId="{B53C2320-F292-5142-A8CC-238989281457}" destId="{B8578D8F-D2DA-1E47-931A-411F095E1DE6}" srcOrd="1" destOrd="0" presId="urn:microsoft.com/office/officeart/2005/8/layout/venn2"/>
    <dgm:cxn modelId="{A27B6604-1B26-A44E-AF9E-CF6DB1212154}" type="presParOf" srcId="{24C30A34-359C-BF40-8A78-449506694767}" destId="{BAFA3560-39C5-524A-881F-24384D283ECE}" srcOrd="4" destOrd="0" presId="urn:microsoft.com/office/officeart/2005/8/layout/venn2"/>
    <dgm:cxn modelId="{4D94E5F8-E594-804D-A8F5-8D785CFD62F6}" type="presParOf" srcId="{BAFA3560-39C5-524A-881F-24384D283ECE}" destId="{1F28F1A3-8B94-B94A-9991-CE78E5843578}" srcOrd="0" destOrd="0" presId="urn:microsoft.com/office/officeart/2005/8/layout/venn2"/>
    <dgm:cxn modelId="{7CA556C8-C0CB-2C47-A7AF-DB3A1D7DFF32}" type="presParOf" srcId="{BAFA3560-39C5-524A-881F-24384D283ECE}" destId="{64C491FF-BD46-4E44-B4A5-5A9796FC226B}" srcOrd="1" destOrd="0" presId="urn:microsoft.com/office/officeart/2005/8/layout/venn2"/>
    <dgm:cxn modelId="{90A1DF4D-A289-2A44-B082-4D89C1865F8A}" type="presParOf" srcId="{24C30A34-359C-BF40-8A78-449506694767}" destId="{F9B628DF-DEC9-584F-A6DD-FC7973AFCF99}" srcOrd="5" destOrd="0" presId="urn:microsoft.com/office/officeart/2005/8/layout/venn2"/>
    <dgm:cxn modelId="{5D9773B8-3D70-B241-BD39-0C86534609F3}" type="presParOf" srcId="{F9B628DF-DEC9-584F-A6DD-FC7973AFCF99}" destId="{E9A1D4D0-55FE-B746-81C6-C09EA8127623}" srcOrd="0" destOrd="0" presId="urn:microsoft.com/office/officeart/2005/8/layout/venn2"/>
    <dgm:cxn modelId="{D2C81B01-3C88-B04D-8766-8B03641A5AB7}" type="presParOf" srcId="{F9B628DF-DEC9-584F-A6DD-FC7973AFCF99}" destId="{593459B8-2011-C646-B19E-BCB540F50051}" srcOrd="1" destOrd="0" presId="urn:microsoft.com/office/officeart/2005/8/layout/venn2"/>
    <dgm:cxn modelId="{39D6996C-EC8E-A749-AA91-63451647D602}" type="presParOf" srcId="{24C30A34-359C-BF40-8A78-449506694767}" destId="{8609D6A5-4A53-A447-BB3B-D7F7B0E147A9}" srcOrd="6" destOrd="0" presId="urn:microsoft.com/office/officeart/2005/8/layout/venn2"/>
    <dgm:cxn modelId="{444635A3-1115-9E49-B5F3-524485356045}" type="presParOf" srcId="{8609D6A5-4A53-A447-BB3B-D7F7B0E147A9}" destId="{A54AB3FD-BCF9-CD47-B519-4EE12995C5DC}" srcOrd="0" destOrd="0" presId="urn:microsoft.com/office/officeart/2005/8/layout/venn2"/>
    <dgm:cxn modelId="{C3A8B750-53D4-6441-AC1E-8212FB174E4F}" type="presParOf" srcId="{8609D6A5-4A53-A447-BB3B-D7F7B0E147A9}" destId="{DBB04A44-32FA-C542-B47D-50B9DECEFEBE}"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9F3CD-E87B-764A-8358-22ABB7D9159E}">
      <dsp:nvSpPr>
        <dsp:cNvPr id="0" name=""/>
        <dsp:cNvSpPr/>
      </dsp:nvSpPr>
      <dsp:spPr>
        <a:xfrm>
          <a:off x="4584853" y="328622"/>
          <a:ext cx="1304965" cy="1304965"/>
        </a:xfrm>
        <a:prstGeom prst="ellipse">
          <a:avLst/>
        </a:prstGeom>
        <a:solidFill>
          <a:srgbClr val="FFA564"/>
        </a:soli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1" kern="1200" dirty="0" err="1">
              <a:solidFill>
                <a:schemeClr val="tx1"/>
              </a:solidFill>
            </a:rPr>
            <a:t>Vulnerability</a:t>
          </a:r>
          <a:endParaRPr lang="fr-FR" sz="1100" b="1" kern="1200" dirty="0">
            <a:solidFill>
              <a:schemeClr val="tx1"/>
            </a:solidFill>
          </a:endParaRPr>
        </a:p>
      </dsp:txBody>
      <dsp:txXfrm>
        <a:off x="4775961" y="519730"/>
        <a:ext cx="922749" cy="922749"/>
      </dsp:txXfrm>
    </dsp:sp>
    <dsp:sp modelId="{7924BEAC-E7AC-864B-B624-792BCE483499}">
      <dsp:nvSpPr>
        <dsp:cNvPr id="0" name=""/>
        <dsp:cNvSpPr/>
      </dsp:nvSpPr>
      <dsp:spPr>
        <a:xfrm rot="2722898">
          <a:off x="5973528" y="602665"/>
          <a:ext cx="756880" cy="756880"/>
        </a:xfrm>
        <a:prstGeom prst="mathPlus">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6073852" y="892096"/>
        <a:ext cx="556232" cy="178018"/>
      </dsp:txXfrm>
    </dsp:sp>
    <dsp:sp modelId="{8F5B4E6C-11A5-6C43-97DE-1387C98FFAC0}">
      <dsp:nvSpPr>
        <dsp:cNvPr id="0" name=""/>
        <dsp:cNvSpPr/>
      </dsp:nvSpPr>
      <dsp:spPr>
        <a:xfrm>
          <a:off x="2228394"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err="1">
              <a:solidFill>
                <a:schemeClr val="tx1"/>
              </a:solidFill>
            </a:rPr>
            <a:t>Threat</a:t>
          </a:r>
          <a:endParaRPr lang="fr-FR" sz="1400" b="1" kern="1200" dirty="0">
            <a:solidFill>
              <a:schemeClr val="tx1"/>
            </a:solidFill>
          </a:endParaRPr>
        </a:p>
      </dsp:txBody>
      <dsp:txXfrm>
        <a:off x="2419502" y="519730"/>
        <a:ext cx="922749" cy="922749"/>
      </dsp:txXfrm>
    </dsp:sp>
    <dsp:sp modelId="{C6CDFB4D-A053-4C49-A23E-AD06F9360215}">
      <dsp:nvSpPr>
        <dsp:cNvPr id="0" name=""/>
        <dsp:cNvSpPr/>
      </dsp:nvSpPr>
      <dsp:spPr>
        <a:xfrm rot="2705685">
          <a:off x="3689398" y="602665"/>
          <a:ext cx="756880" cy="756880"/>
        </a:xfrm>
        <a:prstGeom prst="mathPlus">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789722" y="892096"/>
        <a:ext cx="556232" cy="178018"/>
      </dsp:txXfrm>
    </dsp:sp>
    <dsp:sp modelId="{13E2C617-4C34-5947-A234-1A30F4B7414B}">
      <dsp:nvSpPr>
        <dsp:cNvPr id="0" name=""/>
        <dsp:cNvSpPr/>
      </dsp:nvSpPr>
      <dsp:spPr>
        <a:xfrm>
          <a:off x="6830712"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000000"/>
              </a:solidFill>
            </a:rPr>
            <a:t>Impact</a:t>
          </a:r>
        </a:p>
      </dsp:txBody>
      <dsp:txXfrm>
        <a:off x="7021820" y="519730"/>
        <a:ext cx="922749" cy="922749"/>
      </dsp:txXfrm>
    </dsp:sp>
    <dsp:sp modelId="{957C9749-CF95-9F4C-AA2B-E828458DA493}">
      <dsp:nvSpPr>
        <dsp:cNvPr id="0" name=""/>
        <dsp:cNvSpPr/>
      </dsp:nvSpPr>
      <dsp:spPr>
        <a:xfrm>
          <a:off x="1393401" y="602665"/>
          <a:ext cx="756880" cy="756880"/>
        </a:xfrm>
        <a:prstGeom prst="mathEqual">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fr-FR" sz="3100" kern="1200"/>
        </a:p>
      </dsp:txBody>
      <dsp:txXfrm>
        <a:off x="1493725" y="758582"/>
        <a:ext cx="556232" cy="445046"/>
      </dsp:txXfrm>
    </dsp:sp>
    <dsp:sp modelId="{E93F9D61-1FBF-B74D-9634-05F3B672C342}">
      <dsp:nvSpPr>
        <dsp:cNvPr id="0" name=""/>
        <dsp:cNvSpPr/>
      </dsp:nvSpPr>
      <dsp:spPr>
        <a:xfrm>
          <a:off x="0"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err="1">
              <a:solidFill>
                <a:schemeClr val="tx1"/>
              </a:solidFill>
            </a:rPr>
            <a:t>Risk</a:t>
          </a:r>
          <a:endParaRPr lang="fr-FR" sz="1400" b="1" kern="1200" dirty="0">
            <a:solidFill>
              <a:schemeClr val="tx1"/>
            </a:solidFill>
          </a:endParaRPr>
        </a:p>
      </dsp:txBody>
      <dsp:txXfrm>
        <a:off x="191108" y="519730"/>
        <a:ext cx="922749" cy="922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D97B6-6168-5C4B-ACFF-C9D33DAA0392}">
      <dsp:nvSpPr>
        <dsp:cNvPr id="0" name=""/>
        <dsp:cNvSpPr/>
      </dsp:nvSpPr>
      <dsp:spPr>
        <a:xfrm>
          <a:off x="1978818" y="0"/>
          <a:ext cx="3451225" cy="3451225"/>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Policies</a:t>
          </a:r>
          <a:r>
            <a:rPr lang="fr-FR" sz="1100" b="1" kern="1200" dirty="0"/>
            <a:t>, </a:t>
          </a:r>
          <a:r>
            <a:rPr lang="fr-FR" sz="1100" b="1" kern="1200" dirty="0" err="1"/>
            <a:t>Procedures</a:t>
          </a:r>
          <a:r>
            <a:rPr lang="fr-FR" sz="1100" b="1" kern="1200" dirty="0"/>
            <a:t>, </a:t>
          </a:r>
          <a:r>
            <a:rPr lang="fr-FR" sz="1100" b="1" kern="1200" dirty="0" err="1"/>
            <a:t>Awareness</a:t>
          </a:r>
          <a:endParaRPr lang="fr-FR" sz="1100" b="1" kern="1200" dirty="0"/>
        </a:p>
      </dsp:txBody>
      <dsp:txXfrm>
        <a:off x="3057326" y="172561"/>
        <a:ext cx="1294209" cy="345122"/>
      </dsp:txXfrm>
    </dsp:sp>
    <dsp:sp modelId="{E9D6CD4D-6360-3D43-97D2-FEBCC24316DA}">
      <dsp:nvSpPr>
        <dsp:cNvPr id="0" name=""/>
        <dsp:cNvSpPr/>
      </dsp:nvSpPr>
      <dsp:spPr>
        <a:xfrm>
          <a:off x="2237660" y="517683"/>
          <a:ext cx="2933541" cy="293354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Physical</a:t>
          </a:r>
          <a:endParaRPr lang="fr-FR" sz="1100" b="1" kern="1200" dirty="0"/>
        </a:p>
      </dsp:txBody>
      <dsp:txXfrm>
        <a:off x="3071886" y="686362"/>
        <a:ext cx="1265089" cy="337357"/>
      </dsp:txXfrm>
    </dsp:sp>
    <dsp:sp modelId="{230A6BD1-0F97-4541-93BF-1B90A03C776E}">
      <dsp:nvSpPr>
        <dsp:cNvPr id="0" name=""/>
        <dsp:cNvSpPr/>
      </dsp:nvSpPr>
      <dsp:spPr>
        <a:xfrm>
          <a:off x="2496502" y="1035367"/>
          <a:ext cx="2415857" cy="2415857"/>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Perimeter</a:t>
          </a:r>
          <a:endParaRPr lang="fr-FR" sz="1100" b="1" kern="1200" dirty="0"/>
        </a:p>
      </dsp:txBody>
      <dsp:txXfrm>
        <a:off x="3079327" y="1202061"/>
        <a:ext cx="1250206" cy="333388"/>
      </dsp:txXfrm>
    </dsp:sp>
    <dsp:sp modelId="{B78E6711-6812-AB4B-A7B2-C32101BA9F46}">
      <dsp:nvSpPr>
        <dsp:cNvPr id="0" name=""/>
        <dsp:cNvSpPr/>
      </dsp:nvSpPr>
      <dsp:spPr>
        <a:xfrm>
          <a:off x="2755344" y="1553051"/>
          <a:ext cx="1898173" cy="1898173"/>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Internal</a:t>
          </a:r>
          <a:r>
            <a:rPr lang="fr-FR" sz="1100" b="1" kern="1200" dirty="0"/>
            <a:t> Network</a:t>
          </a:r>
        </a:p>
      </dsp:txBody>
      <dsp:txXfrm>
        <a:off x="3191924" y="1723886"/>
        <a:ext cx="1025013" cy="341671"/>
      </dsp:txXfrm>
    </dsp:sp>
    <dsp:sp modelId="{1F28F1A3-8B94-B94A-9991-CE78E5843578}">
      <dsp:nvSpPr>
        <dsp:cNvPr id="0" name=""/>
        <dsp:cNvSpPr/>
      </dsp:nvSpPr>
      <dsp:spPr>
        <a:xfrm>
          <a:off x="3014186" y="2070735"/>
          <a:ext cx="1380490" cy="1380490"/>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a:t>Host</a:t>
          </a:r>
        </a:p>
      </dsp:txBody>
      <dsp:txXfrm>
        <a:off x="3255771" y="2243296"/>
        <a:ext cx="897318" cy="345122"/>
      </dsp:txXfrm>
    </dsp:sp>
    <dsp:sp modelId="{E9A1D4D0-55FE-B746-81C6-C09EA8127623}">
      <dsp:nvSpPr>
        <dsp:cNvPr id="0" name=""/>
        <dsp:cNvSpPr/>
      </dsp:nvSpPr>
      <dsp:spPr>
        <a:xfrm>
          <a:off x="3273027" y="2588418"/>
          <a:ext cx="862806" cy="862806"/>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a:t>App</a:t>
          </a:r>
        </a:p>
      </dsp:txBody>
      <dsp:txXfrm>
        <a:off x="3411076" y="2717408"/>
        <a:ext cx="586708" cy="207936"/>
      </dsp:txXfrm>
    </dsp:sp>
    <dsp:sp modelId="{A54AB3FD-BCF9-CD47-B519-4EE12995C5DC}">
      <dsp:nvSpPr>
        <dsp:cNvPr id="0" name=""/>
        <dsp:cNvSpPr/>
      </dsp:nvSpPr>
      <dsp:spPr>
        <a:xfrm>
          <a:off x="3445589" y="2933541"/>
          <a:ext cx="517683" cy="517683"/>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fr-FR" sz="900" b="1" kern="1200" dirty="0"/>
            <a:t>Data</a:t>
          </a:r>
        </a:p>
      </dsp:txBody>
      <dsp:txXfrm>
        <a:off x="3521402" y="3062962"/>
        <a:ext cx="366057" cy="258841"/>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748C16-9250-C44F-83C7-1B5E2176FA2D}" type="datetimeFigureOut">
              <a:rPr lang="fr-FR" smtClean="0"/>
              <a:t>27/04/2021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1BEFD3-FC42-D34E-8012-B3C197A5B52A}" type="slidenum">
              <a:rPr lang="fr-FR" smtClean="0"/>
              <a:t>‹#›</a:t>
            </a:fld>
            <a:endParaRPr lang="fr-FR"/>
          </a:p>
        </p:txBody>
      </p:sp>
    </p:spTree>
    <p:extLst>
      <p:ext uri="{BB962C8B-B14F-4D97-AF65-F5344CB8AC3E}">
        <p14:creationId xmlns:p14="http://schemas.microsoft.com/office/powerpoint/2010/main" val="768060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3</a:t>
            </a:fld>
            <a:endParaRPr lang="fr-FR"/>
          </a:p>
        </p:txBody>
      </p:sp>
    </p:spTree>
    <p:extLst>
      <p:ext uri="{BB962C8B-B14F-4D97-AF65-F5344CB8AC3E}">
        <p14:creationId xmlns:p14="http://schemas.microsoft.com/office/powerpoint/2010/main" val="1177657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12</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13</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14</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18</a:t>
            </a:fld>
            <a:endParaRPr lang="fr-FR"/>
          </a:p>
        </p:txBody>
      </p:sp>
    </p:spTree>
    <p:extLst>
      <p:ext uri="{BB962C8B-B14F-4D97-AF65-F5344CB8AC3E}">
        <p14:creationId xmlns:p14="http://schemas.microsoft.com/office/powerpoint/2010/main" val="2327502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31</a:t>
            </a:fld>
            <a:endParaRPr lang="fr-FR"/>
          </a:p>
        </p:txBody>
      </p:sp>
    </p:spTree>
    <p:extLst>
      <p:ext uri="{BB962C8B-B14F-4D97-AF65-F5344CB8AC3E}">
        <p14:creationId xmlns:p14="http://schemas.microsoft.com/office/powerpoint/2010/main" val="806327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37</a:t>
            </a:fld>
            <a:endParaRPr lang="fr-FR"/>
          </a:p>
        </p:txBody>
      </p:sp>
    </p:spTree>
    <p:extLst>
      <p:ext uri="{BB962C8B-B14F-4D97-AF65-F5344CB8AC3E}">
        <p14:creationId xmlns:p14="http://schemas.microsoft.com/office/powerpoint/2010/main" val="631356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44</a:t>
            </a:fld>
            <a:endParaRPr lang="fr-FR"/>
          </a:p>
        </p:txBody>
      </p:sp>
    </p:spTree>
    <p:extLst>
      <p:ext uri="{BB962C8B-B14F-4D97-AF65-F5344CB8AC3E}">
        <p14:creationId xmlns:p14="http://schemas.microsoft.com/office/powerpoint/2010/main" val="1941679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51</a:t>
            </a:fld>
            <a:endParaRPr lang="fr-FR"/>
          </a:p>
        </p:txBody>
      </p:sp>
    </p:spTree>
    <p:extLst>
      <p:ext uri="{BB962C8B-B14F-4D97-AF65-F5344CB8AC3E}">
        <p14:creationId xmlns:p14="http://schemas.microsoft.com/office/powerpoint/2010/main" val="180627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58</a:t>
            </a:fld>
            <a:endParaRPr lang="fr-FR"/>
          </a:p>
        </p:txBody>
      </p:sp>
    </p:spTree>
    <p:extLst>
      <p:ext uri="{BB962C8B-B14F-4D97-AF65-F5344CB8AC3E}">
        <p14:creationId xmlns:p14="http://schemas.microsoft.com/office/powerpoint/2010/main" val="4131154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70</a:t>
            </a:fld>
            <a:endParaRPr lang="fr-FR"/>
          </a:p>
        </p:txBody>
      </p:sp>
    </p:spTree>
    <p:extLst>
      <p:ext uri="{BB962C8B-B14F-4D97-AF65-F5344CB8AC3E}">
        <p14:creationId xmlns:p14="http://schemas.microsoft.com/office/powerpoint/2010/main" val="1901550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4</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95</a:t>
            </a:fld>
            <a:endParaRPr lang="fr-FR"/>
          </a:p>
        </p:txBody>
      </p:sp>
    </p:spTree>
    <p:extLst>
      <p:ext uri="{BB962C8B-B14F-4D97-AF65-F5344CB8AC3E}">
        <p14:creationId xmlns:p14="http://schemas.microsoft.com/office/powerpoint/2010/main" val="289248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b="0"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6</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7</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8</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9</a:t>
            </a:fld>
            <a:endParaRPr lang="fr-FR"/>
          </a:p>
        </p:txBody>
      </p:sp>
    </p:spTree>
    <p:extLst>
      <p:ext uri="{BB962C8B-B14F-4D97-AF65-F5344CB8AC3E}">
        <p14:creationId xmlns:p14="http://schemas.microsoft.com/office/powerpoint/2010/main" val="2829651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10</a:t>
            </a:fld>
            <a:endParaRPr lang="fr-FR"/>
          </a:p>
        </p:txBody>
      </p:sp>
    </p:spTree>
    <p:extLst>
      <p:ext uri="{BB962C8B-B14F-4D97-AF65-F5344CB8AC3E}">
        <p14:creationId xmlns:p14="http://schemas.microsoft.com/office/powerpoint/2010/main" val="424704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11</a:t>
            </a:fld>
            <a:endParaRPr lang="fr-FR"/>
          </a:p>
        </p:txBody>
      </p:sp>
    </p:spTree>
    <p:extLst>
      <p:ext uri="{BB962C8B-B14F-4D97-AF65-F5344CB8AC3E}">
        <p14:creationId xmlns:p14="http://schemas.microsoft.com/office/powerpoint/2010/main" val="1497903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1F9CA3-105E-4857-9057-6DB6197DA786}" type="datetimeFigureOut">
              <a:rPr lang="en-US" smtClean="0"/>
              <a:t>4/27/21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1F9CA3-105E-4857-9057-6DB6197DA786}" type="datetimeFigureOut">
              <a:rPr lang="en-US" smtClean="0"/>
              <a:t>4/27/21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B01F9CA3-105E-4857-9057-6DB6197DA786}" type="datetimeFigureOut">
              <a:rPr lang="en-US" smtClean="0"/>
              <a:t>4/27/21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B01F9CA3-105E-4857-9057-6DB6197DA786}" type="datetimeFigureOut">
              <a:rPr lang="en-US" smtClean="0"/>
              <a:t>4/27/21</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7F5CE407-6216-4202-80E4-A30DC2F709B2}"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dvwa.co.u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wning.owasp-juice.shop/appendix/solutions.html#retrieve-a-list-of-all-user-credentials-via-sql-injec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pwning.owasp-juice.shop/appendix/solutions.html#log-in-with-the-administrators-user-account" TargetMode="External"/><Relationship Id="rId2" Type="http://schemas.openxmlformats.org/officeDocument/2006/relationships/hyperlink" Target="http://localhost:3000/#/administration"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pwning.owasp-juice.shop/appendix/solutions.html#log-in-with-the-administrators-user-credentials-without-previously-changing-them-or-applying-sql-injection"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owasp.org/index.php/ASVS_V9_Data_Protection" TargetMode="External"/><Relationship Id="rId2" Type="http://schemas.openxmlformats.org/officeDocument/2006/relationships/hyperlink" Target="https://www.owasp.org/index.php/ASVS_V7_Cryptography" TargetMode="External"/><Relationship Id="rId1" Type="http://schemas.openxmlformats.org/officeDocument/2006/relationships/slideLayout" Target="../slideLayouts/slideLayout2.xml"/><Relationship Id="rId4" Type="http://schemas.openxmlformats.org/officeDocument/2006/relationships/hyperlink" Target="https://www.owasp.org/index.php/ASVS_V10_Communication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ikipedia.org/wiki/Scrypt" TargetMode="External"/><Relationship Id="rId2" Type="http://schemas.openxmlformats.org/officeDocument/2006/relationships/hyperlink" Target="https://www.cryptolux.org/index.php/Argon2" TargetMode="External"/><Relationship Id="rId1" Type="http://schemas.openxmlformats.org/officeDocument/2006/relationships/slideLayout" Target="../slideLayouts/slideLayout2.xml"/><Relationship Id="rId5" Type="http://schemas.openxmlformats.org/officeDocument/2006/relationships/hyperlink" Target="https://wikipedia.org/wiki/PBKDF2" TargetMode="External"/><Relationship Id="rId4" Type="http://schemas.openxmlformats.org/officeDocument/2006/relationships/hyperlink" Target="https://wikipedia.org/wiki/Bcrypt"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hyperlink" Target="https://www.docker.com/" TargetMode="External"/><Relationship Id="rId1" Type="http://schemas.openxmlformats.org/officeDocument/2006/relationships/slideLayout" Target="../slideLayouts/slideLayout2.xml"/><Relationship Id="rId4" Type="http://schemas.openxmlformats.org/officeDocument/2006/relationships/hyperlink" Target="http://192.168.99.100:300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3000/metrics" TargetMode="External"/><Relationship Id="rId2" Type="http://schemas.openxmlformats.org/officeDocument/2006/relationships/hyperlink" Target="https://prometheus.io/docs/introduction/first_step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localhost:3000/ftp" TargetMode="External"/><Relationship Id="rId2" Type="http://schemas.openxmlformats.org/officeDocument/2006/relationships/hyperlink" Target="http://localhost:3000/ftp/legal.md"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localhost:3000/ftp/acquisitions.m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pwning.owasp-juice.shop/appendix/solutions.html#use-a-deprecated-b2b-interface-that-was-not-properly-shut-dow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bugheist.com/issue/607/" TargetMode="Externa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localhost:3000/rest/qwertz"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localhost:8080/WebGoat/attack?Screen=335&amp;menu=90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localhost:8080/WebGoat/attack?Screen=374&amp;menu=900"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pwning.owasp-juice.shop/appendix/solutions.html#perform-a-dom-xss-attack"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owasp.org/index.php/Top_10-2017_A8-Insecure_Deserializa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localhost:3000/api/User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security-net.biz/files/owaspriskcalc.html"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22921" y="1523999"/>
            <a:ext cx="6498158" cy="1229315"/>
          </a:xfrm>
        </p:spPr>
        <p:txBody>
          <a:bodyPr>
            <a:normAutofit/>
          </a:bodyPr>
          <a:lstStyle/>
          <a:p>
            <a:r>
              <a:rPr lang="fr-FR" sz="3200" cap="small" dirty="0" err="1"/>
              <a:t>SecureCoding</a:t>
            </a:r>
            <a:r>
              <a:rPr lang="fr-FR" sz="3200" cap="small" dirty="0"/>
              <a:t> practice </a:t>
            </a:r>
            <a:r>
              <a:rPr lang="fr-FR" sz="3200" cap="small" dirty="0" err="1"/>
              <a:t>with</a:t>
            </a:r>
            <a:r>
              <a:rPr lang="fr-FR" sz="3200" cap="small" dirty="0"/>
              <a:t> </a:t>
            </a:r>
            <a:r>
              <a:rPr lang="fr-FR" sz="3200" cap="small" dirty="0" err="1"/>
              <a:t>owasp</a:t>
            </a:r>
            <a:endParaRPr lang="fr-FR" sz="3200" cap="small" dirty="0"/>
          </a:p>
        </p:txBody>
      </p:sp>
      <p:sp>
        <p:nvSpPr>
          <p:cNvPr id="3" name="Sous-titre 2"/>
          <p:cNvSpPr>
            <a:spLocks noGrp="1"/>
          </p:cNvSpPr>
          <p:nvPr>
            <p:ph type="subTitle" idx="1"/>
          </p:nvPr>
        </p:nvSpPr>
        <p:spPr>
          <a:xfrm>
            <a:off x="1322921" y="2962982"/>
            <a:ext cx="6498159" cy="1252671"/>
          </a:xfrm>
        </p:spPr>
        <p:txBody>
          <a:bodyPr>
            <a:normAutofit/>
          </a:bodyPr>
          <a:lstStyle/>
          <a:p>
            <a:r>
              <a:rPr lang="fr-FR" dirty="0"/>
              <a:t>Ade Yoseman </a:t>
            </a:r>
          </a:p>
          <a:p>
            <a:r>
              <a:rPr lang="fr-FR" dirty="0"/>
              <a:t>Aiman </a:t>
            </a:r>
          </a:p>
          <a:p>
            <a:r>
              <a:rPr lang="fr-FR" dirty="0"/>
              <a:t>26 April 2021</a:t>
            </a:r>
          </a:p>
          <a:p>
            <a:endParaRPr lang="fr-FR" b="1" dirty="0"/>
          </a:p>
        </p:txBody>
      </p:sp>
    </p:spTree>
    <p:extLst>
      <p:ext uri="{BB962C8B-B14F-4D97-AF65-F5344CB8AC3E}">
        <p14:creationId xmlns:p14="http://schemas.microsoft.com/office/powerpoint/2010/main" val="3844247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1127605" y="2298356"/>
            <a:ext cx="7463945" cy="3858768"/>
          </a:xfrm>
        </p:spPr>
        <p:txBody>
          <a:bodyPr>
            <a:normAutofit/>
          </a:bodyPr>
          <a:lstStyle/>
          <a:p>
            <a:pPr marL="0" indent="0" algn="ctr">
              <a:buNone/>
            </a:pPr>
            <a:r>
              <a:rPr lang="fr-FR" sz="2800" b="1" dirty="0" err="1">
                <a:solidFill>
                  <a:srgbClr val="FF0000"/>
                </a:solidFill>
              </a:rPr>
              <a:t>Make</a:t>
            </a:r>
            <a:r>
              <a:rPr lang="fr-FR" sz="2800" b="1" dirty="0">
                <a:solidFill>
                  <a:srgbClr val="FF0000"/>
                </a:solidFill>
              </a:rPr>
              <a:t> software </a:t>
            </a:r>
            <a:r>
              <a:rPr lang="fr-FR" sz="2800" b="1" dirty="0" err="1">
                <a:solidFill>
                  <a:srgbClr val="FF0000"/>
                </a:solidFill>
              </a:rPr>
              <a:t>security</a:t>
            </a:r>
            <a:r>
              <a:rPr lang="fr-FR" sz="2800" b="1" dirty="0">
                <a:solidFill>
                  <a:srgbClr val="FF0000"/>
                </a:solidFill>
              </a:rPr>
              <a:t> visible</a:t>
            </a:r>
            <a:endParaRPr lang="fr-FR" sz="2800" dirty="0"/>
          </a:p>
          <a:p>
            <a:endParaRPr lang="fr-FR" dirty="0"/>
          </a:p>
          <a:p>
            <a:r>
              <a:rPr lang="fr-FR" dirty="0" err="1"/>
              <a:t>Cheat</a:t>
            </a:r>
            <a:r>
              <a:rPr lang="fr-FR" dirty="0"/>
              <a:t> </a:t>
            </a:r>
            <a:r>
              <a:rPr lang="fr-FR" dirty="0" err="1"/>
              <a:t>Sheets</a:t>
            </a:r>
            <a:r>
              <a:rPr lang="fr-FR" dirty="0"/>
              <a:t>, </a:t>
            </a:r>
            <a:r>
              <a:rPr lang="fr-FR" dirty="0" err="1"/>
              <a:t>Tutorials</a:t>
            </a:r>
            <a:r>
              <a:rPr lang="fr-FR" dirty="0"/>
              <a:t>, </a:t>
            </a:r>
            <a:r>
              <a:rPr lang="fr-FR" dirty="0" err="1"/>
              <a:t>Testing</a:t>
            </a:r>
            <a:r>
              <a:rPr lang="fr-FR" dirty="0"/>
              <a:t> guides…</a:t>
            </a:r>
          </a:p>
          <a:p>
            <a:r>
              <a:rPr lang="fr-FR" dirty="0"/>
              <a:t>Tools (</a:t>
            </a:r>
            <a:r>
              <a:rPr lang="fr-FR" dirty="0" err="1"/>
              <a:t>WebGoat</a:t>
            </a:r>
            <a:r>
              <a:rPr lang="fr-FR" dirty="0"/>
              <a:t>, </a:t>
            </a:r>
            <a:r>
              <a:rPr lang="en-US" dirty="0"/>
              <a:t>DVWA</a:t>
            </a:r>
            <a:r>
              <a:rPr lang="fr-FR" dirty="0"/>
              <a:t>, </a:t>
            </a:r>
            <a:r>
              <a:rPr lang="fr-FR" dirty="0" err="1"/>
              <a:t>mutillidae</a:t>
            </a:r>
            <a:r>
              <a:rPr lang="fr-FR" dirty="0"/>
              <a:t> …)</a:t>
            </a:r>
          </a:p>
          <a:p>
            <a:r>
              <a:rPr lang="fr-FR" dirty="0"/>
              <a:t>Library (ESAPI)</a:t>
            </a:r>
          </a:p>
          <a:p>
            <a:r>
              <a:rPr lang="fr-FR" dirty="0"/>
              <a:t>…</a:t>
            </a:r>
          </a:p>
        </p:txBody>
      </p:sp>
      <p:sp>
        <p:nvSpPr>
          <p:cNvPr id="2" name="Titre 1"/>
          <p:cNvSpPr>
            <a:spLocks noGrp="1"/>
          </p:cNvSpPr>
          <p:nvPr>
            <p:ph type="title"/>
          </p:nvPr>
        </p:nvSpPr>
        <p:spPr>
          <a:xfrm>
            <a:off x="1982213" y="433020"/>
            <a:ext cx="6609337" cy="1336956"/>
          </a:xfrm>
        </p:spPr>
        <p:txBody>
          <a:bodyPr/>
          <a:lstStyle/>
          <a:p>
            <a:r>
              <a:rPr lang="fr-FR" sz="4000" b="1" cap="small" dirty="0"/>
              <a:t>O</a:t>
            </a:r>
            <a:r>
              <a:rPr lang="fr-FR" sz="4000" cap="small" dirty="0"/>
              <a:t>pen </a:t>
            </a:r>
            <a:r>
              <a:rPr lang="fr-FR" sz="4000" b="1" cap="small" dirty="0"/>
              <a:t>W</a:t>
            </a:r>
            <a:r>
              <a:rPr lang="fr-FR" sz="4000" cap="small" dirty="0"/>
              <a:t>eb </a:t>
            </a:r>
            <a:r>
              <a:rPr lang="fr-FR" sz="4000" b="1" cap="small" dirty="0"/>
              <a:t>A</a:t>
            </a:r>
            <a:r>
              <a:rPr lang="fr-FR" sz="4000" cap="small" dirty="0"/>
              <a:t>pplication </a:t>
            </a:r>
            <a:r>
              <a:rPr lang="fr-FR" sz="4000" b="1" cap="small" dirty="0"/>
              <a:t>S</a:t>
            </a:r>
            <a:r>
              <a:rPr lang="fr-FR" sz="4000" cap="small" dirty="0"/>
              <a:t>ecurity </a:t>
            </a:r>
            <a:r>
              <a:rPr lang="fr-FR" sz="4000" b="1" cap="small" dirty="0"/>
              <a:t>P</a:t>
            </a:r>
            <a:r>
              <a:rPr lang="fr-FR" sz="4000" cap="small" dirty="0"/>
              <a:t>roject</a:t>
            </a:r>
          </a:p>
        </p:txBody>
      </p:sp>
      <p:pic>
        <p:nvPicPr>
          <p:cNvPr id="5" name="Image 4"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sp>
        <p:nvSpPr>
          <p:cNvPr id="3" name="Flèche vers la droite 2"/>
          <p:cNvSpPr/>
          <p:nvPr/>
        </p:nvSpPr>
        <p:spPr>
          <a:xfrm>
            <a:off x="1127606" y="2298356"/>
            <a:ext cx="978408" cy="4846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674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buNone/>
            </a:pPr>
            <a:endParaRPr lang="fr-FR" dirty="0"/>
          </a:p>
          <a:p>
            <a:pPr marL="0" indent="0">
              <a:buNone/>
            </a:pPr>
            <a:endParaRPr lang="fr-FR" dirty="0"/>
          </a:p>
          <a:p>
            <a:pPr marL="0" indent="0">
              <a:buNone/>
            </a:pPr>
            <a:r>
              <a:rPr lang="fr-FR" dirty="0"/>
              <a:t>Broad consensus about </a:t>
            </a:r>
            <a:r>
              <a:rPr lang="fr-FR" dirty="0" err="1"/>
              <a:t>what</a:t>
            </a:r>
            <a:r>
              <a:rPr lang="fr-FR" dirty="0"/>
              <a:t> the </a:t>
            </a:r>
            <a:r>
              <a:rPr lang="fr-FR" dirty="0" err="1"/>
              <a:t>most</a:t>
            </a:r>
            <a:r>
              <a:rPr lang="fr-FR" dirty="0"/>
              <a:t> </a:t>
            </a:r>
            <a:r>
              <a:rPr lang="fr-FR" dirty="0" err="1"/>
              <a:t>critical</a:t>
            </a:r>
            <a:r>
              <a:rPr lang="fr-FR" dirty="0"/>
              <a:t> web application </a:t>
            </a:r>
            <a:r>
              <a:rPr lang="fr-FR" dirty="0" err="1"/>
              <a:t>security</a:t>
            </a:r>
            <a:r>
              <a:rPr lang="fr-FR" dirty="0"/>
              <a:t> </a:t>
            </a:r>
            <a:r>
              <a:rPr lang="fr-FR" dirty="0" err="1"/>
              <a:t>flaws</a:t>
            </a:r>
            <a:r>
              <a:rPr lang="fr-FR" dirty="0"/>
              <a:t> are.</a:t>
            </a:r>
          </a:p>
        </p:txBody>
      </p:sp>
      <p:sp>
        <p:nvSpPr>
          <p:cNvPr id="2" name="Titre 1"/>
          <p:cNvSpPr>
            <a:spLocks noGrp="1"/>
          </p:cNvSpPr>
          <p:nvPr>
            <p:ph type="title"/>
          </p:nvPr>
        </p:nvSpPr>
        <p:spPr/>
        <p:txBody>
          <a:bodyPr/>
          <a:lstStyle/>
          <a:p>
            <a:r>
              <a:rPr lang="fr-FR" cap="small" dirty="0"/>
              <a:t>OWASP Top 10</a:t>
            </a:r>
          </a:p>
        </p:txBody>
      </p:sp>
      <p:pic>
        <p:nvPicPr>
          <p:cNvPr id="5" name="Image 4"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spTree>
    <p:extLst>
      <p:ext uri="{BB962C8B-B14F-4D97-AF65-F5344CB8AC3E}">
        <p14:creationId xmlns:p14="http://schemas.microsoft.com/office/powerpoint/2010/main" val="3606747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graphicFrame>
        <p:nvGraphicFramePr>
          <p:cNvPr id="4" name="Tableau 3"/>
          <p:cNvGraphicFramePr>
            <a:graphicFrameLocks noGrp="1"/>
          </p:cNvGraphicFramePr>
          <p:nvPr>
            <p:extLst>
              <p:ext uri="{D42A27DB-BD31-4B8C-83A1-F6EECF244321}">
                <p14:modId xmlns:p14="http://schemas.microsoft.com/office/powerpoint/2010/main" val="3051540104"/>
              </p:ext>
            </p:extLst>
          </p:nvPr>
        </p:nvGraphicFramePr>
        <p:xfrm>
          <a:off x="1725782" y="2004220"/>
          <a:ext cx="6096000" cy="40792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t>OWASP Top</a:t>
                      </a:r>
                      <a:r>
                        <a:rPr lang="fr-FR" baseline="0" dirty="0"/>
                        <a:t> 10 - 2013</a:t>
                      </a:r>
                      <a:endParaRPr lang="fr-FR" dirty="0"/>
                    </a:p>
                  </a:txBody>
                  <a:tcPr/>
                </a:tc>
                <a:extLst>
                  <a:ext uri="{0D108BD9-81ED-4DB2-BD59-A6C34878D82A}">
                    <a16:rowId xmlns:a16="http://schemas.microsoft.com/office/drawing/2014/main" val="10000"/>
                  </a:ext>
                </a:extLst>
              </a:tr>
              <a:tr h="370840">
                <a:tc>
                  <a:txBody>
                    <a:bodyPr/>
                    <a:lstStyle/>
                    <a:p>
                      <a:r>
                        <a:rPr lang="fr-FR" dirty="0"/>
                        <a:t>A1 - Injection</a:t>
                      </a:r>
                    </a:p>
                  </a:txBody>
                  <a:tcPr/>
                </a:tc>
                <a:extLst>
                  <a:ext uri="{0D108BD9-81ED-4DB2-BD59-A6C34878D82A}">
                    <a16:rowId xmlns:a16="http://schemas.microsoft.com/office/drawing/2014/main" val="10001"/>
                  </a:ext>
                </a:extLst>
              </a:tr>
              <a:tr h="370840">
                <a:tc>
                  <a:txBody>
                    <a:bodyPr/>
                    <a:lstStyle/>
                    <a:p>
                      <a:r>
                        <a:rPr lang="fr-FR" dirty="0"/>
                        <a:t>A2 - </a:t>
                      </a:r>
                      <a:r>
                        <a:rPr lang="fr-FR" dirty="0" err="1"/>
                        <a:t>Broken</a:t>
                      </a:r>
                      <a:r>
                        <a:rPr lang="fr-FR" dirty="0"/>
                        <a:t> </a:t>
                      </a:r>
                      <a:r>
                        <a:rPr lang="fr-FR" dirty="0" err="1"/>
                        <a:t>Authentication</a:t>
                      </a:r>
                      <a:r>
                        <a:rPr lang="fr-FR" dirty="0"/>
                        <a:t> and</a:t>
                      </a:r>
                      <a:r>
                        <a:rPr lang="fr-FR" baseline="0" dirty="0"/>
                        <a:t> Session Management</a:t>
                      </a:r>
                      <a:endParaRPr lang="fr-FR" dirty="0"/>
                    </a:p>
                  </a:txBody>
                  <a:tcPr/>
                </a:tc>
                <a:extLst>
                  <a:ext uri="{0D108BD9-81ED-4DB2-BD59-A6C34878D82A}">
                    <a16:rowId xmlns:a16="http://schemas.microsoft.com/office/drawing/2014/main" val="10002"/>
                  </a:ext>
                </a:extLst>
              </a:tr>
              <a:tr h="370840">
                <a:tc>
                  <a:txBody>
                    <a:bodyPr/>
                    <a:lstStyle/>
                    <a:p>
                      <a:r>
                        <a:rPr lang="fr-FR" dirty="0"/>
                        <a:t>A3 - Cross-Site Scripting</a:t>
                      </a:r>
                      <a:r>
                        <a:rPr lang="fr-FR" baseline="0" dirty="0"/>
                        <a:t> (XSS)</a:t>
                      </a:r>
                      <a:endParaRPr lang="fr-FR" dirty="0"/>
                    </a:p>
                  </a:txBody>
                  <a:tcPr/>
                </a:tc>
                <a:extLst>
                  <a:ext uri="{0D108BD9-81ED-4DB2-BD59-A6C34878D82A}">
                    <a16:rowId xmlns:a16="http://schemas.microsoft.com/office/drawing/2014/main" val="10003"/>
                  </a:ext>
                </a:extLst>
              </a:tr>
              <a:tr h="370840">
                <a:tc>
                  <a:txBody>
                    <a:bodyPr/>
                    <a:lstStyle/>
                    <a:p>
                      <a:r>
                        <a:rPr lang="fr-FR" dirty="0"/>
                        <a:t>A4 - </a:t>
                      </a:r>
                      <a:r>
                        <a:rPr lang="fr-FR" dirty="0" err="1"/>
                        <a:t>Insecure</a:t>
                      </a:r>
                      <a:r>
                        <a:rPr lang="fr-FR" dirty="0"/>
                        <a:t> Direct Object </a:t>
                      </a:r>
                      <a:r>
                        <a:rPr lang="fr-FR" dirty="0" err="1"/>
                        <a:t>References</a:t>
                      </a:r>
                      <a:endParaRPr lang="fr-FR" dirty="0"/>
                    </a:p>
                  </a:txBody>
                  <a:tcPr/>
                </a:tc>
                <a:extLst>
                  <a:ext uri="{0D108BD9-81ED-4DB2-BD59-A6C34878D82A}">
                    <a16:rowId xmlns:a16="http://schemas.microsoft.com/office/drawing/2014/main" val="10004"/>
                  </a:ext>
                </a:extLst>
              </a:tr>
              <a:tr h="370840">
                <a:tc>
                  <a:txBody>
                    <a:bodyPr/>
                    <a:lstStyle/>
                    <a:p>
                      <a:r>
                        <a:rPr lang="fr-FR" dirty="0"/>
                        <a:t>A5 -</a:t>
                      </a:r>
                      <a:r>
                        <a:rPr lang="fr-FR" baseline="0" dirty="0"/>
                        <a:t> </a:t>
                      </a:r>
                      <a:r>
                        <a:rPr lang="fr-FR" dirty="0"/>
                        <a:t>Security </a:t>
                      </a:r>
                      <a:r>
                        <a:rPr lang="fr-FR" dirty="0" err="1"/>
                        <a:t>Misconfiguration</a:t>
                      </a:r>
                      <a:endParaRPr lang="fr-FR" dirty="0"/>
                    </a:p>
                  </a:txBody>
                  <a:tcPr/>
                </a:tc>
                <a:extLst>
                  <a:ext uri="{0D108BD9-81ED-4DB2-BD59-A6C34878D82A}">
                    <a16:rowId xmlns:a16="http://schemas.microsoft.com/office/drawing/2014/main" val="10005"/>
                  </a:ext>
                </a:extLst>
              </a:tr>
              <a:tr h="370840">
                <a:tc>
                  <a:txBody>
                    <a:bodyPr/>
                    <a:lstStyle/>
                    <a:p>
                      <a:r>
                        <a:rPr lang="fr-FR" dirty="0"/>
                        <a:t>A6 -</a:t>
                      </a:r>
                      <a:r>
                        <a:rPr lang="fr-FR" baseline="0" dirty="0"/>
                        <a:t> </a:t>
                      </a:r>
                      <a:r>
                        <a:rPr lang="fr-FR" dirty="0"/>
                        <a:t>Sensitive Data </a:t>
                      </a:r>
                      <a:r>
                        <a:rPr lang="fr-FR" dirty="0" err="1"/>
                        <a:t>Exposure</a:t>
                      </a:r>
                      <a:r>
                        <a:rPr lang="fr-FR" dirty="0"/>
                        <a:t> </a:t>
                      </a:r>
                    </a:p>
                  </a:txBody>
                  <a:tcPr/>
                </a:tc>
                <a:extLst>
                  <a:ext uri="{0D108BD9-81ED-4DB2-BD59-A6C34878D82A}">
                    <a16:rowId xmlns:a16="http://schemas.microsoft.com/office/drawing/2014/main" val="10006"/>
                  </a:ext>
                </a:extLst>
              </a:tr>
              <a:tr h="370840">
                <a:tc>
                  <a:txBody>
                    <a:bodyPr/>
                    <a:lstStyle/>
                    <a:p>
                      <a:r>
                        <a:rPr lang="fr-FR" dirty="0"/>
                        <a:t>A7 - </a:t>
                      </a:r>
                      <a:r>
                        <a:rPr lang="fr-FR" dirty="0" err="1"/>
                        <a:t>Missing</a:t>
                      </a:r>
                      <a:r>
                        <a:rPr lang="fr-FR" dirty="0"/>
                        <a:t> </a:t>
                      </a:r>
                      <a:r>
                        <a:rPr lang="fr-FR" dirty="0" err="1"/>
                        <a:t>Function</a:t>
                      </a:r>
                      <a:r>
                        <a:rPr lang="fr-FR" dirty="0"/>
                        <a:t> </a:t>
                      </a:r>
                      <a:r>
                        <a:rPr lang="fr-FR" dirty="0" err="1"/>
                        <a:t>Level</a:t>
                      </a:r>
                      <a:r>
                        <a:rPr lang="fr-FR" dirty="0"/>
                        <a:t> Access Control</a:t>
                      </a:r>
                    </a:p>
                  </a:txBody>
                  <a:tcPr/>
                </a:tc>
                <a:extLst>
                  <a:ext uri="{0D108BD9-81ED-4DB2-BD59-A6C34878D82A}">
                    <a16:rowId xmlns:a16="http://schemas.microsoft.com/office/drawing/2014/main" val="10007"/>
                  </a:ext>
                </a:extLst>
              </a:tr>
              <a:tr h="370840">
                <a:tc>
                  <a:txBody>
                    <a:bodyPr/>
                    <a:lstStyle/>
                    <a:p>
                      <a:r>
                        <a:rPr lang="fr-FR" dirty="0"/>
                        <a:t>A8 - Cross-Site</a:t>
                      </a:r>
                      <a:r>
                        <a:rPr lang="fr-FR" baseline="0" dirty="0"/>
                        <a:t> </a:t>
                      </a:r>
                      <a:r>
                        <a:rPr lang="fr-FR" baseline="0" dirty="0" err="1"/>
                        <a:t>Request</a:t>
                      </a:r>
                      <a:r>
                        <a:rPr lang="fr-FR" baseline="0" dirty="0"/>
                        <a:t> </a:t>
                      </a:r>
                      <a:r>
                        <a:rPr lang="fr-FR" baseline="0" dirty="0" err="1"/>
                        <a:t>Forgery</a:t>
                      </a:r>
                      <a:r>
                        <a:rPr lang="fr-FR" baseline="0" dirty="0"/>
                        <a:t> (CSRF)</a:t>
                      </a:r>
                      <a:endParaRPr lang="fr-FR" dirty="0"/>
                    </a:p>
                  </a:txBody>
                  <a:tcPr/>
                </a:tc>
                <a:extLst>
                  <a:ext uri="{0D108BD9-81ED-4DB2-BD59-A6C34878D82A}">
                    <a16:rowId xmlns:a16="http://schemas.microsoft.com/office/drawing/2014/main" val="10008"/>
                  </a:ext>
                </a:extLst>
              </a:tr>
              <a:tr h="370840">
                <a:tc>
                  <a:txBody>
                    <a:bodyPr/>
                    <a:lstStyle/>
                    <a:p>
                      <a:r>
                        <a:rPr lang="fr-FR" dirty="0"/>
                        <a:t>A9 - </a:t>
                      </a:r>
                      <a:r>
                        <a:rPr lang="fr-FR" dirty="0" err="1"/>
                        <a:t>Using</a:t>
                      </a:r>
                      <a:r>
                        <a:rPr lang="fr-FR" dirty="0"/>
                        <a:t> </a:t>
                      </a:r>
                      <a:r>
                        <a:rPr lang="fr-FR" dirty="0" err="1"/>
                        <a:t>Known</a:t>
                      </a:r>
                      <a:r>
                        <a:rPr lang="fr-FR" dirty="0"/>
                        <a:t> </a:t>
                      </a:r>
                      <a:r>
                        <a:rPr lang="fr-FR" dirty="0" err="1"/>
                        <a:t>Vulnerable</a:t>
                      </a:r>
                      <a:r>
                        <a:rPr lang="fr-FR" dirty="0"/>
                        <a:t> Components</a:t>
                      </a:r>
                    </a:p>
                  </a:txBody>
                  <a:tcPr/>
                </a:tc>
                <a:extLst>
                  <a:ext uri="{0D108BD9-81ED-4DB2-BD59-A6C34878D82A}">
                    <a16:rowId xmlns:a16="http://schemas.microsoft.com/office/drawing/2014/main" val="10009"/>
                  </a:ext>
                </a:extLst>
              </a:tr>
              <a:tr h="370840">
                <a:tc>
                  <a:txBody>
                    <a:bodyPr/>
                    <a:lstStyle/>
                    <a:p>
                      <a:r>
                        <a:rPr lang="fr-FR" dirty="0"/>
                        <a:t>A10 - </a:t>
                      </a:r>
                      <a:r>
                        <a:rPr lang="fr-FR" dirty="0" err="1"/>
                        <a:t>Unvalidatde</a:t>
                      </a:r>
                      <a:r>
                        <a:rPr lang="fr-FR" dirty="0"/>
                        <a:t> </a:t>
                      </a:r>
                      <a:r>
                        <a:rPr lang="fr-FR" dirty="0" err="1"/>
                        <a:t>Redirects</a:t>
                      </a:r>
                      <a:r>
                        <a:rPr lang="fr-FR" dirty="0"/>
                        <a:t> and </a:t>
                      </a:r>
                      <a:r>
                        <a:rPr lang="fr-FR" dirty="0" err="1"/>
                        <a:t>Forwards</a:t>
                      </a:r>
                      <a:endParaRPr lang="fr-FR"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797369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graphicFrame>
        <p:nvGraphicFramePr>
          <p:cNvPr id="4" name="Tableau 3"/>
          <p:cNvGraphicFramePr>
            <a:graphicFrameLocks noGrp="1"/>
          </p:cNvGraphicFramePr>
          <p:nvPr>
            <p:extLst>
              <p:ext uri="{D42A27DB-BD31-4B8C-83A1-F6EECF244321}">
                <p14:modId xmlns:p14="http://schemas.microsoft.com/office/powerpoint/2010/main" val="4094426006"/>
              </p:ext>
            </p:extLst>
          </p:nvPr>
        </p:nvGraphicFramePr>
        <p:xfrm>
          <a:off x="1725782" y="2004220"/>
          <a:ext cx="6096000" cy="4122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t>OWASP Top</a:t>
                      </a:r>
                      <a:r>
                        <a:rPr lang="fr-FR" baseline="0" dirty="0"/>
                        <a:t> 10 - 2017</a:t>
                      </a:r>
                      <a:endParaRPr lang="fr-FR" dirty="0"/>
                    </a:p>
                  </a:txBody>
                  <a:tcPr/>
                </a:tc>
                <a:extLst>
                  <a:ext uri="{0D108BD9-81ED-4DB2-BD59-A6C34878D82A}">
                    <a16:rowId xmlns:a16="http://schemas.microsoft.com/office/drawing/2014/main" val="10000"/>
                  </a:ext>
                </a:extLst>
              </a:tr>
              <a:tr h="370840">
                <a:tc>
                  <a:txBody>
                    <a:bodyPr/>
                    <a:lstStyle/>
                    <a:p>
                      <a:r>
                        <a:rPr lang="fr-FR" dirty="0"/>
                        <a:t>A1 - Injection</a:t>
                      </a:r>
                    </a:p>
                  </a:txBody>
                  <a:tcPr/>
                </a:tc>
                <a:extLst>
                  <a:ext uri="{0D108BD9-81ED-4DB2-BD59-A6C34878D82A}">
                    <a16:rowId xmlns:a16="http://schemas.microsoft.com/office/drawing/2014/main" val="10001"/>
                  </a:ext>
                </a:extLst>
              </a:tr>
              <a:tr h="370840">
                <a:tc>
                  <a:txBody>
                    <a:bodyPr/>
                    <a:lstStyle/>
                    <a:p>
                      <a:r>
                        <a:rPr lang="fr-FR" dirty="0"/>
                        <a:t>A2 - Broken Authentication</a:t>
                      </a:r>
                    </a:p>
                  </a:txBody>
                  <a:tcPr/>
                </a:tc>
                <a:extLst>
                  <a:ext uri="{0D108BD9-81ED-4DB2-BD59-A6C34878D82A}">
                    <a16:rowId xmlns:a16="http://schemas.microsoft.com/office/drawing/2014/main" val="10002"/>
                  </a:ext>
                </a:extLst>
              </a:tr>
              <a:tr h="370840">
                <a:tc>
                  <a:txBody>
                    <a:bodyPr/>
                    <a:lstStyle/>
                    <a:p>
                      <a:r>
                        <a:rPr lang="fr-FR" dirty="0"/>
                        <a:t>A3 - Sensitive Data Exposure</a:t>
                      </a:r>
                    </a:p>
                  </a:txBody>
                  <a:tcPr/>
                </a:tc>
                <a:extLst>
                  <a:ext uri="{0D108BD9-81ED-4DB2-BD59-A6C34878D82A}">
                    <a16:rowId xmlns:a16="http://schemas.microsoft.com/office/drawing/2014/main" val="10003"/>
                  </a:ext>
                </a:extLst>
              </a:tr>
              <a:tr h="413860">
                <a:tc>
                  <a:txBody>
                    <a:bodyPr/>
                    <a:lstStyle/>
                    <a:p>
                      <a:r>
                        <a:rPr lang="fr-FR" strike="noStrike" dirty="0"/>
                        <a:t>A4</a:t>
                      </a:r>
                      <a:r>
                        <a:rPr lang="fr-FR" strike="noStrike" baseline="0" dirty="0"/>
                        <a:t>  XML External Entities (XXE)</a:t>
                      </a:r>
                      <a:endParaRPr lang="fr-FR" strike="noStrike" dirty="0"/>
                    </a:p>
                  </a:txBody>
                  <a:tcPr/>
                </a:tc>
                <a:extLst>
                  <a:ext uri="{0D108BD9-81ED-4DB2-BD59-A6C34878D82A}">
                    <a16:rowId xmlns:a16="http://schemas.microsoft.com/office/drawing/2014/main" val="10004"/>
                  </a:ext>
                </a:extLst>
              </a:tr>
              <a:tr h="370840">
                <a:tc>
                  <a:txBody>
                    <a:bodyPr/>
                    <a:lstStyle/>
                    <a:p>
                      <a:r>
                        <a:rPr lang="fr-FR" dirty="0"/>
                        <a:t>A5 -</a:t>
                      </a:r>
                      <a:r>
                        <a:rPr lang="fr-FR" baseline="0" dirty="0"/>
                        <a:t> Broken Access Control</a:t>
                      </a:r>
                      <a:endParaRPr lang="fr-FR" dirty="0"/>
                    </a:p>
                  </a:txBody>
                  <a:tcPr/>
                </a:tc>
                <a:extLst>
                  <a:ext uri="{0D108BD9-81ED-4DB2-BD59-A6C34878D82A}">
                    <a16:rowId xmlns:a16="http://schemas.microsoft.com/office/drawing/2014/main" val="10005"/>
                  </a:ext>
                </a:extLst>
              </a:tr>
              <a:tr h="370840">
                <a:tc>
                  <a:txBody>
                    <a:bodyPr/>
                    <a:lstStyle/>
                    <a:p>
                      <a:r>
                        <a:rPr lang="fr-FR" dirty="0"/>
                        <a:t>A6 -Security Misconfiguration</a:t>
                      </a:r>
                    </a:p>
                  </a:txBody>
                  <a:tcPr/>
                </a:tc>
                <a:extLst>
                  <a:ext uri="{0D108BD9-81ED-4DB2-BD59-A6C34878D82A}">
                    <a16:rowId xmlns:a16="http://schemas.microsoft.com/office/drawing/2014/main" val="10006"/>
                  </a:ext>
                </a:extLst>
              </a:tr>
              <a:tr h="370840">
                <a:tc>
                  <a:txBody>
                    <a:bodyPr/>
                    <a:lstStyle/>
                    <a:p>
                      <a:r>
                        <a:rPr lang="fr-FR" dirty="0"/>
                        <a:t>A7 - </a:t>
                      </a:r>
                      <a:r>
                        <a:rPr lang="en-US" sz="1800" b="0" i="0" u="none" kern="1200" dirty="0">
                          <a:solidFill>
                            <a:schemeClr val="dk1"/>
                          </a:solidFill>
                          <a:effectLst/>
                          <a:latin typeface="+mn-lt"/>
                          <a:ea typeface="+mn-ea"/>
                          <a:cs typeface="+mn-cs"/>
                        </a:rPr>
                        <a:t>Cross-Site Scripting (XSS)</a:t>
                      </a:r>
                      <a:endParaRPr lang="fr-FR" u="none"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A8 -</a:t>
                      </a:r>
                      <a:r>
                        <a:rPr lang="fr-FR" strike="noStrike" dirty="0"/>
                        <a:t>Insecure Deserialization</a:t>
                      </a:r>
                    </a:p>
                  </a:txBody>
                  <a:tcPr/>
                </a:tc>
                <a:extLst>
                  <a:ext uri="{0D108BD9-81ED-4DB2-BD59-A6C34878D82A}">
                    <a16:rowId xmlns:a16="http://schemas.microsoft.com/office/drawing/2014/main" val="10008"/>
                  </a:ext>
                </a:extLst>
              </a:tr>
              <a:tr h="370840">
                <a:tc>
                  <a:txBody>
                    <a:bodyPr/>
                    <a:lstStyle/>
                    <a:p>
                      <a:r>
                        <a:rPr lang="fr-FR" strike="noStrike" dirty="0"/>
                        <a:t>A9 -Using Components with Known Vulnerabilities</a:t>
                      </a:r>
                    </a:p>
                  </a:txBody>
                  <a:tcPr/>
                </a:tc>
                <a:extLst>
                  <a:ext uri="{0D108BD9-81ED-4DB2-BD59-A6C34878D82A}">
                    <a16:rowId xmlns:a16="http://schemas.microsoft.com/office/drawing/2014/main" val="10009"/>
                  </a:ext>
                </a:extLst>
              </a:tr>
              <a:tr h="370840">
                <a:tc>
                  <a:txBody>
                    <a:bodyPr/>
                    <a:lstStyle/>
                    <a:p>
                      <a:r>
                        <a:rPr lang="fr-FR" dirty="0"/>
                        <a:t>A10 - Insufficient Logging&amp;Monitoring</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02164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133" y="1769976"/>
            <a:ext cx="8923867" cy="4813704"/>
          </a:xfrm>
          <a:prstGeom prst="rect">
            <a:avLst/>
          </a:prstGeom>
        </p:spPr>
      </p:pic>
    </p:spTree>
    <p:extLst>
      <p:ext uri="{BB962C8B-B14F-4D97-AF65-F5344CB8AC3E}">
        <p14:creationId xmlns:p14="http://schemas.microsoft.com/office/powerpoint/2010/main" val="331246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19013" y="1431529"/>
            <a:ext cx="7472538" cy="3961280"/>
          </a:xfrm>
        </p:spPr>
        <p:txBody>
          <a:bodyPr/>
          <a:lstStyle/>
          <a:p>
            <a:pPr marL="0" indent="0">
              <a:buNone/>
            </a:pPr>
            <a:r>
              <a:rPr lang="fr-FR" dirty="0" err="1"/>
              <a:t>is</a:t>
            </a:r>
            <a:r>
              <a:rPr lang="fr-FR" dirty="0"/>
              <a:t> a </a:t>
            </a:r>
            <a:r>
              <a:rPr lang="fr-FR" dirty="0" err="1"/>
              <a:t>deliberately</a:t>
            </a:r>
            <a:r>
              <a:rPr lang="fr-FR" dirty="0"/>
              <a:t> </a:t>
            </a:r>
            <a:r>
              <a:rPr lang="fr-FR" dirty="0" err="1"/>
              <a:t>insecure</a:t>
            </a:r>
            <a:r>
              <a:rPr lang="fr-FR" dirty="0"/>
              <a:t> web application </a:t>
            </a:r>
            <a:r>
              <a:rPr lang="fr-FR" dirty="0" err="1"/>
              <a:t>designed</a:t>
            </a:r>
            <a:r>
              <a:rPr lang="fr-FR" dirty="0"/>
              <a:t> to </a:t>
            </a:r>
            <a:r>
              <a:rPr lang="fr-FR" dirty="0" err="1"/>
              <a:t>teach</a:t>
            </a:r>
            <a:r>
              <a:rPr lang="fr-FR" dirty="0"/>
              <a:t> web application </a:t>
            </a:r>
            <a:r>
              <a:rPr lang="fr-FR" dirty="0" err="1"/>
              <a:t>security</a:t>
            </a:r>
            <a:r>
              <a:rPr lang="fr-FR" dirty="0"/>
              <a:t> </a:t>
            </a:r>
            <a:r>
              <a:rPr lang="fr-FR" dirty="0" err="1"/>
              <a:t>lessons</a:t>
            </a:r>
            <a:r>
              <a:rPr lang="fr-FR" dirty="0"/>
              <a:t>.</a:t>
            </a:r>
          </a:p>
          <a:p>
            <a:pPr marL="0" indent="0">
              <a:buNone/>
            </a:pPr>
            <a:r>
              <a:rPr lang="fr-FR" sz="1400" dirty="0"/>
              <a:t>https://www.owasp.org/index.php/Category:OWASP_WebGoat_Project</a:t>
            </a:r>
          </a:p>
        </p:txBody>
      </p:sp>
      <p:sp>
        <p:nvSpPr>
          <p:cNvPr id="2" name="Titre 1"/>
          <p:cNvSpPr>
            <a:spLocks noGrp="1"/>
          </p:cNvSpPr>
          <p:nvPr>
            <p:ph type="title"/>
          </p:nvPr>
        </p:nvSpPr>
        <p:spPr/>
        <p:txBody>
          <a:bodyPr/>
          <a:lstStyle/>
          <a:p>
            <a:r>
              <a:rPr lang="fr-FR" cap="small" dirty="0" err="1"/>
              <a:t>WebGoat</a:t>
            </a:r>
            <a:endParaRPr lang="fr-FR" cap="small" dirty="0"/>
          </a:p>
        </p:txBody>
      </p:sp>
      <p:pic>
        <p:nvPicPr>
          <p:cNvPr id="6" name="Image 5" descr="Webgo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3" y="107576"/>
            <a:ext cx="1139476" cy="1493107"/>
          </a:xfrm>
          <a:prstGeom prst="rect">
            <a:avLst/>
          </a:prstGeom>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08" t="4025" r="48542" b="16314"/>
          <a:stretch/>
        </p:blipFill>
        <p:spPr bwMode="auto">
          <a:xfrm>
            <a:off x="1165508" y="3254645"/>
            <a:ext cx="7560038" cy="3115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67967" y="2624004"/>
            <a:ext cx="7756070" cy="369332"/>
          </a:xfrm>
          <a:prstGeom prst="rect">
            <a:avLst/>
          </a:prstGeom>
        </p:spPr>
        <p:txBody>
          <a:bodyPr wrap="square">
            <a:spAutoFit/>
          </a:bodyPr>
          <a:lstStyle/>
          <a:p>
            <a:r>
              <a:rPr lang="en-US" dirty="0"/>
              <a:t>java -jar webgoat-container-7.0-SNAPSHOT-war-exec.jar </a:t>
            </a:r>
          </a:p>
        </p:txBody>
      </p:sp>
    </p:spTree>
    <p:extLst>
      <p:ext uri="{BB962C8B-B14F-4D97-AF65-F5344CB8AC3E}">
        <p14:creationId xmlns:p14="http://schemas.microsoft.com/office/powerpoint/2010/main" val="1388701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600200"/>
            <a:ext cx="8042276" cy="5257799"/>
          </a:xfrm>
        </p:spPr>
        <p:txBody>
          <a:bodyPr/>
          <a:lstStyle/>
          <a:p>
            <a:r>
              <a:rPr lang="en-US" dirty="0">
                <a:hlinkClick r:id="rId2"/>
              </a:rPr>
              <a:t>http://www.dvwa.co.uk/</a:t>
            </a:r>
            <a:endParaRPr lang="en-US" dirty="0"/>
          </a:p>
          <a:p>
            <a:endParaRPr lang="en-US" dirty="0"/>
          </a:p>
          <a:p>
            <a:endParaRPr lang="en-US" dirty="0"/>
          </a:p>
          <a:p>
            <a:endParaRPr lang="en-US" dirty="0"/>
          </a:p>
          <a:p>
            <a:endParaRPr lang="en-US" dirty="0"/>
          </a:p>
          <a:p>
            <a:endParaRPr lang="en-US" dirty="0"/>
          </a:p>
          <a:p>
            <a:endParaRPr lang="en-US" dirty="0"/>
          </a:p>
          <a:p>
            <a:r>
              <a:rPr lang="en-US" dirty="0"/>
              <a:t>https://www.owasp.org/index.php/OWASP_Vulnerable_Web_Applications_Directory_Project</a:t>
            </a:r>
          </a:p>
          <a:p>
            <a:endParaRPr lang="en-US" dirty="0"/>
          </a:p>
        </p:txBody>
      </p:sp>
      <p:sp>
        <p:nvSpPr>
          <p:cNvPr id="2" name="Title 1"/>
          <p:cNvSpPr>
            <a:spLocks noGrp="1"/>
          </p:cNvSpPr>
          <p:nvPr>
            <p:ph type="title"/>
          </p:nvPr>
        </p:nvSpPr>
        <p:spPr/>
        <p:txBody>
          <a:bodyPr/>
          <a:lstStyle/>
          <a:p>
            <a:r>
              <a:rPr lang="en-US" dirty="0"/>
              <a:t>DVWA</a:t>
            </a:r>
          </a:p>
        </p:txBody>
      </p:sp>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645" t="6953" r="32204" b="25423"/>
          <a:stretch/>
        </p:blipFill>
        <p:spPr bwMode="auto">
          <a:xfrm>
            <a:off x="688760" y="1573079"/>
            <a:ext cx="7144719" cy="4370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73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a:t>Mutillidae</a:t>
            </a:r>
            <a:endParaRPr lang="en-US" dirty="0"/>
          </a:p>
        </p:txBody>
      </p:sp>
    </p:spTree>
    <p:extLst>
      <p:ext uri="{BB962C8B-B14F-4D97-AF65-F5344CB8AC3E}">
        <p14:creationId xmlns:p14="http://schemas.microsoft.com/office/powerpoint/2010/main" val="1097676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lnSpcReduction="10000"/>
          </a:bodyPr>
          <a:lstStyle/>
          <a:p>
            <a:pPr marL="0" indent="0">
              <a:buNone/>
            </a:pPr>
            <a:r>
              <a:rPr lang="fr-FR" dirty="0" err="1"/>
              <a:t>Celah</a:t>
            </a:r>
            <a:r>
              <a:rPr lang="fr-FR" dirty="0"/>
              <a:t> </a:t>
            </a:r>
            <a:r>
              <a:rPr lang="fr-FR" dirty="0" err="1"/>
              <a:t>injeksi</a:t>
            </a:r>
            <a:r>
              <a:rPr lang="fr-FR" dirty="0"/>
              <a:t>, </a:t>
            </a:r>
            <a:r>
              <a:rPr lang="fr-FR" dirty="0" err="1"/>
              <a:t>seperti</a:t>
            </a:r>
            <a:r>
              <a:rPr lang="fr-FR" dirty="0"/>
              <a:t> SQL,OS dan LDAP injection </a:t>
            </a:r>
            <a:r>
              <a:rPr lang="fr-FR" dirty="0" err="1"/>
              <a:t>terjadi</a:t>
            </a:r>
            <a:r>
              <a:rPr lang="fr-FR" dirty="0"/>
              <a:t> </a:t>
            </a:r>
            <a:r>
              <a:rPr lang="fr-FR" dirty="0" err="1"/>
              <a:t>ketika</a:t>
            </a:r>
            <a:r>
              <a:rPr lang="fr-FR" dirty="0"/>
              <a:t> data yang </a:t>
            </a:r>
            <a:r>
              <a:rPr lang="fr-FR" dirty="0" err="1"/>
              <a:t>berbahaya</a:t>
            </a:r>
            <a:r>
              <a:rPr lang="fr-FR" dirty="0"/>
              <a:t> </a:t>
            </a:r>
            <a:r>
              <a:rPr lang="fr-FR" dirty="0" err="1"/>
              <a:t>dikirim</a:t>
            </a:r>
            <a:r>
              <a:rPr lang="fr-FR" dirty="0"/>
              <a:t> </a:t>
            </a:r>
            <a:r>
              <a:rPr lang="fr-FR" dirty="0" err="1"/>
              <a:t>ke</a:t>
            </a:r>
            <a:r>
              <a:rPr lang="fr-FR" dirty="0"/>
              <a:t> </a:t>
            </a:r>
            <a:r>
              <a:rPr lang="fr-FR" dirty="0" err="1"/>
              <a:t>interpreter</a:t>
            </a:r>
            <a:r>
              <a:rPr lang="fr-FR" dirty="0"/>
              <a:t> </a:t>
            </a:r>
            <a:r>
              <a:rPr lang="fr-FR" dirty="0" err="1"/>
              <a:t>sebagai</a:t>
            </a:r>
            <a:r>
              <a:rPr lang="fr-FR" dirty="0"/>
              <a:t> </a:t>
            </a:r>
            <a:r>
              <a:rPr lang="fr-FR" dirty="0" err="1"/>
              <a:t>bagian</a:t>
            </a:r>
            <a:r>
              <a:rPr lang="fr-FR" dirty="0"/>
              <a:t> dari </a:t>
            </a:r>
            <a:r>
              <a:rPr lang="fr-FR" dirty="0" err="1"/>
              <a:t>perintah</a:t>
            </a:r>
            <a:r>
              <a:rPr lang="fr-FR" dirty="0"/>
              <a:t> </a:t>
            </a:r>
            <a:r>
              <a:rPr lang="fr-FR" dirty="0" err="1"/>
              <a:t>atau</a:t>
            </a:r>
            <a:r>
              <a:rPr lang="fr-FR" dirty="0"/>
              <a:t> </a:t>
            </a:r>
            <a:r>
              <a:rPr lang="fr-FR" dirty="0" err="1"/>
              <a:t>query</a:t>
            </a:r>
            <a:r>
              <a:rPr lang="fr-FR" dirty="0"/>
              <a:t>. Data </a:t>
            </a:r>
            <a:r>
              <a:rPr lang="fr-FR" dirty="0" err="1"/>
              <a:t>berbahaya</a:t>
            </a:r>
            <a:r>
              <a:rPr lang="fr-FR" dirty="0"/>
              <a:t> </a:t>
            </a:r>
            <a:r>
              <a:rPr lang="fr-FR" dirty="0" err="1"/>
              <a:t>milik</a:t>
            </a:r>
            <a:r>
              <a:rPr lang="fr-FR" dirty="0"/>
              <a:t> </a:t>
            </a:r>
            <a:r>
              <a:rPr lang="fr-FR" dirty="0" err="1"/>
              <a:t>penyerang</a:t>
            </a:r>
            <a:r>
              <a:rPr lang="fr-FR" dirty="0"/>
              <a:t> </a:t>
            </a:r>
            <a:r>
              <a:rPr lang="fr-FR" dirty="0" err="1"/>
              <a:t>dapat</a:t>
            </a:r>
            <a:r>
              <a:rPr lang="fr-FR" dirty="0"/>
              <a:t> </a:t>
            </a:r>
            <a:r>
              <a:rPr lang="fr-FR" dirty="0" err="1"/>
              <a:t>mengelabui</a:t>
            </a:r>
            <a:r>
              <a:rPr lang="fr-FR" dirty="0"/>
              <a:t> </a:t>
            </a:r>
            <a:r>
              <a:rPr lang="fr-FR" dirty="0" err="1"/>
              <a:t>interpreter</a:t>
            </a:r>
            <a:r>
              <a:rPr lang="fr-FR" dirty="0"/>
              <a:t> </a:t>
            </a:r>
            <a:r>
              <a:rPr lang="fr-FR" dirty="0" err="1"/>
              <a:t>untuk</a:t>
            </a:r>
            <a:r>
              <a:rPr lang="fr-FR" dirty="0"/>
              <a:t> </a:t>
            </a:r>
            <a:r>
              <a:rPr lang="fr-FR" dirty="0" err="1"/>
              <a:t>mengeksekusi</a:t>
            </a:r>
            <a:r>
              <a:rPr lang="fr-FR" dirty="0"/>
              <a:t> </a:t>
            </a:r>
            <a:r>
              <a:rPr lang="fr-FR" dirty="0" err="1"/>
              <a:t>perintah</a:t>
            </a:r>
            <a:r>
              <a:rPr lang="fr-FR" dirty="0"/>
              <a:t> yang </a:t>
            </a:r>
            <a:r>
              <a:rPr lang="fr-FR" dirty="0" err="1"/>
              <a:t>tidak</a:t>
            </a:r>
            <a:r>
              <a:rPr lang="fr-FR" dirty="0"/>
              <a:t> </a:t>
            </a:r>
            <a:r>
              <a:rPr lang="fr-FR" dirty="0" err="1"/>
              <a:t>diinginkan</a:t>
            </a:r>
            <a:r>
              <a:rPr lang="fr-FR" dirty="0"/>
              <a:t> </a:t>
            </a:r>
            <a:r>
              <a:rPr lang="fr-FR" dirty="0" err="1"/>
              <a:t>atau</a:t>
            </a:r>
            <a:r>
              <a:rPr lang="fr-FR" dirty="0"/>
              <a:t> </a:t>
            </a:r>
            <a:r>
              <a:rPr lang="fr-FR" dirty="0" err="1"/>
              <a:t>mengakses</a:t>
            </a:r>
            <a:r>
              <a:rPr lang="fr-FR" dirty="0"/>
              <a:t> data </a:t>
            </a:r>
            <a:r>
              <a:rPr lang="fr-FR" dirty="0" err="1"/>
              <a:t>secara</a:t>
            </a:r>
            <a:r>
              <a:rPr lang="fr-FR" dirty="0"/>
              <a:t> </a:t>
            </a:r>
            <a:r>
              <a:rPr lang="fr-FR" dirty="0" err="1"/>
              <a:t>ilegal</a:t>
            </a:r>
            <a:r>
              <a:rPr lang="fr-FR" dirty="0"/>
              <a:t> </a:t>
            </a:r>
          </a:p>
          <a:p>
            <a:pPr marL="0" indent="0">
              <a:buNone/>
            </a:pPr>
            <a:r>
              <a:rPr lang="fr-FR" dirty="0" err="1"/>
              <a:t>contoh</a:t>
            </a:r>
            <a:endParaRPr lang="fr-FR" dirty="0"/>
          </a:p>
          <a:p>
            <a:pPr>
              <a:buFont typeface="Arial" panose="020B0604020202020204" pitchFamily="34" charset="0"/>
              <a:buChar char="•"/>
            </a:pPr>
            <a:r>
              <a:rPr lang="fr-FR" dirty="0"/>
              <a:t>SQL Injection </a:t>
            </a:r>
          </a:p>
          <a:p>
            <a:pPr>
              <a:buFont typeface="Arial" panose="020B0604020202020204" pitchFamily="34" charset="0"/>
              <a:buChar char="•"/>
            </a:pPr>
            <a:r>
              <a:rPr lang="fr-FR" dirty="0"/>
              <a:t>LDAP, Command, XPATH, …</a:t>
            </a:r>
          </a:p>
        </p:txBody>
      </p:sp>
      <p:sp>
        <p:nvSpPr>
          <p:cNvPr id="2" name="Titre 1"/>
          <p:cNvSpPr>
            <a:spLocks noGrp="1"/>
          </p:cNvSpPr>
          <p:nvPr>
            <p:ph type="title"/>
          </p:nvPr>
        </p:nvSpPr>
        <p:spPr/>
        <p:txBody>
          <a:bodyPr/>
          <a:lstStyle/>
          <a:p>
            <a:pPr algn="l"/>
            <a:r>
              <a:rPr lang="fr-FR" sz="3600" cap="small" dirty="0"/>
              <a:t>A1 – Injection</a:t>
            </a:r>
          </a:p>
        </p:txBody>
      </p:sp>
    </p:spTree>
    <p:extLst>
      <p:ext uri="{BB962C8B-B14F-4D97-AF65-F5344CB8AC3E}">
        <p14:creationId xmlns:p14="http://schemas.microsoft.com/office/powerpoint/2010/main" val="3844247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and 1=0 union select null, </a:t>
            </a:r>
            <a:r>
              <a:rPr lang="en-US" dirty="0" err="1"/>
              <a:t>concat</a:t>
            </a:r>
            <a:r>
              <a:rPr lang="en-US" dirty="0"/>
              <a:t>(first_name,0x0a,last_name,0x0a,user,0x0a,password) from users#</a:t>
            </a:r>
          </a:p>
          <a:p>
            <a:endParaRPr lang="en-US" dirty="0"/>
          </a:p>
        </p:txBody>
      </p:sp>
      <p:sp>
        <p:nvSpPr>
          <p:cNvPr id="2" name="Title 1"/>
          <p:cNvSpPr>
            <a:spLocks noGrp="1"/>
          </p:cNvSpPr>
          <p:nvPr>
            <p:ph type="title"/>
          </p:nvPr>
        </p:nvSpPr>
        <p:spPr/>
        <p:txBody>
          <a:bodyPr/>
          <a:lstStyle/>
          <a:p>
            <a:endParaRPr lang="en-US" dirty="0"/>
          </a:p>
        </p:txBody>
      </p:sp>
      <p:pic>
        <p:nvPicPr>
          <p:cNvPr id="4099"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6319" t="26695" r="4350" b="5720"/>
          <a:stretch/>
        </p:blipFill>
        <p:spPr bwMode="auto">
          <a:xfrm>
            <a:off x="0" y="2727701"/>
            <a:ext cx="9035512" cy="494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501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lnSpcReduction="10000"/>
          </a:bodyPr>
          <a:lstStyle/>
          <a:p>
            <a:pPr marL="457200" indent="-457200">
              <a:buFont typeface="+mj-lt"/>
              <a:buAutoNum type="arabicPeriod"/>
            </a:pPr>
            <a:r>
              <a:rPr lang="fr-FR" dirty="0" err="1"/>
              <a:t>Why</a:t>
            </a:r>
            <a:r>
              <a:rPr lang="fr-FR" dirty="0"/>
              <a:t> are </a:t>
            </a:r>
            <a:r>
              <a:rPr lang="fr-FR" dirty="0" err="1"/>
              <a:t>we</a:t>
            </a:r>
            <a:r>
              <a:rPr lang="fr-FR" dirty="0"/>
              <a:t> </a:t>
            </a:r>
            <a:r>
              <a:rPr lang="fr-FR" dirty="0" err="1"/>
              <a:t>here</a:t>
            </a:r>
            <a:r>
              <a:rPr lang="fr-FR" dirty="0"/>
              <a:t>?</a:t>
            </a:r>
          </a:p>
          <a:p>
            <a:pPr marL="457200" indent="-457200">
              <a:buFont typeface="+mj-lt"/>
              <a:buAutoNum type="arabicPeriod"/>
            </a:pPr>
            <a:r>
              <a:rPr lang="fr-FR" dirty="0"/>
              <a:t>Real Life </a:t>
            </a:r>
            <a:r>
              <a:rPr lang="fr-FR" dirty="0" err="1"/>
              <a:t>Examples</a:t>
            </a:r>
            <a:r>
              <a:rPr lang="fr-FR" dirty="0"/>
              <a:t> </a:t>
            </a:r>
          </a:p>
          <a:p>
            <a:pPr marL="457200" indent="-457200">
              <a:buFont typeface="+mj-lt"/>
              <a:buAutoNum type="arabicPeriod"/>
            </a:pPr>
            <a:r>
              <a:rPr lang="fr-FR" dirty="0"/>
              <a:t>Limited scope of </a:t>
            </a:r>
            <a:r>
              <a:rPr lang="fr-FR" dirty="0" err="1"/>
              <a:t>this</a:t>
            </a:r>
            <a:r>
              <a:rPr lang="fr-FR" dirty="0"/>
              <a:t> intervention</a:t>
            </a:r>
          </a:p>
          <a:p>
            <a:pPr marL="457200" indent="-457200">
              <a:buFont typeface="+mj-lt"/>
              <a:buAutoNum type="arabicPeriod"/>
            </a:pPr>
            <a:r>
              <a:rPr lang="fr-FR" dirty="0"/>
              <a:t>Owasp – Top 10 (2017)</a:t>
            </a:r>
          </a:p>
          <a:p>
            <a:pPr marL="457200" indent="-457200">
              <a:buFont typeface="+mj-lt"/>
              <a:buAutoNum type="arabicPeriod"/>
            </a:pPr>
            <a:r>
              <a:rPr lang="fr-FR" dirty="0"/>
              <a:t>Demo Web Hacking Simulation Walkthrough</a:t>
            </a:r>
          </a:p>
          <a:p>
            <a:pPr marL="457200" indent="-457200">
              <a:buFont typeface="+mj-lt"/>
              <a:buAutoNum type="arabicPeriod"/>
            </a:pPr>
            <a:r>
              <a:rPr lang="fr-FR" dirty="0"/>
              <a:t>Risk Assesment Scoring</a:t>
            </a:r>
          </a:p>
          <a:p>
            <a:pPr marL="457200" indent="-457200">
              <a:buFont typeface="+mj-lt"/>
              <a:buAutoNum type="arabicPeriod"/>
            </a:pPr>
            <a:r>
              <a:rPr lang="fr-FR" dirty="0" err="1"/>
              <a:t>Summary</a:t>
            </a:r>
            <a:endParaRPr lang="fr-FR" dirty="0"/>
          </a:p>
          <a:p>
            <a:pPr marL="457200" indent="-457200">
              <a:buFont typeface="+mj-lt"/>
              <a:buAutoNum type="arabicPeriod"/>
            </a:pPr>
            <a:r>
              <a:rPr lang="fr-FR" dirty="0"/>
              <a:t>Questions </a:t>
            </a:r>
          </a:p>
        </p:txBody>
      </p:sp>
      <p:sp>
        <p:nvSpPr>
          <p:cNvPr id="2" name="Titre 1"/>
          <p:cNvSpPr>
            <a:spLocks noGrp="1"/>
          </p:cNvSpPr>
          <p:nvPr>
            <p:ph type="title"/>
          </p:nvPr>
        </p:nvSpPr>
        <p:spPr/>
        <p:txBody>
          <a:bodyPr/>
          <a:lstStyle/>
          <a:p>
            <a:r>
              <a:rPr lang="fr-FR" cap="small" dirty="0"/>
              <a:t>Schedule for the </a:t>
            </a:r>
            <a:r>
              <a:rPr lang="fr-FR" cap="small" dirty="0" err="1"/>
              <a:t>day</a:t>
            </a:r>
            <a:r>
              <a:rPr lang="fr-FR" cap="small" dirty="0"/>
              <a:t> </a:t>
            </a:r>
          </a:p>
        </p:txBody>
      </p:sp>
    </p:spTree>
    <p:extLst>
      <p:ext uri="{BB962C8B-B14F-4D97-AF65-F5344CB8AC3E}">
        <p14:creationId xmlns:p14="http://schemas.microsoft.com/office/powerpoint/2010/main" val="2199111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b="1" dirty="0"/>
              <a:t>' or 1=1--</a:t>
            </a:r>
            <a:endParaRPr lang="en-US" dirty="0"/>
          </a:p>
        </p:txBody>
      </p:sp>
    </p:spTree>
    <p:extLst>
      <p:ext uri="{BB962C8B-B14F-4D97-AF65-F5344CB8AC3E}">
        <p14:creationId xmlns:p14="http://schemas.microsoft.com/office/powerpoint/2010/main" val="2011571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76887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endParaRPr lang="en-US" dirty="0"/>
          </a:p>
          <a:p>
            <a:r>
              <a:rPr lang="en-US" dirty="0"/>
              <a:t>username=%27%27or+1%3D1--&amp;password=&amp;login-</a:t>
            </a:r>
            <a:r>
              <a:rPr lang="en-US" dirty="0" err="1"/>
              <a:t>php</a:t>
            </a:r>
            <a:r>
              <a:rPr lang="en-US" dirty="0"/>
              <a:t>-submit-button=Login</a:t>
            </a:r>
          </a:p>
          <a:p>
            <a:r>
              <a:rPr lang="en-US" dirty="0"/>
              <a:t>Change into </a:t>
            </a:r>
          </a:p>
          <a:p>
            <a:r>
              <a:rPr lang="en-US" dirty="0"/>
              <a:t>username=</a:t>
            </a:r>
            <a:r>
              <a:rPr lang="en-US" b="1" dirty="0"/>
              <a:t>%27+</a:t>
            </a:r>
            <a:r>
              <a:rPr lang="en-US" dirty="0"/>
              <a:t>or</a:t>
            </a:r>
            <a:r>
              <a:rPr lang="en-US" b="1" dirty="0"/>
              <a:t>+</a:t>
            </a:r>
            <a:r>
              <a:rPr lang="en-US" dirty="0"/>
              <a:t>1</a:t>
            </a:r>
            <a:r>
              <a:rPr lang="en-US" b="1" dirty="0"/>
              <a:t>%3D</a:t>
            </a:r>
            <a:r>
              <a:rPr lang="en-US" dirty="0"/>
              <a:t>1--</a:t>
            </a:r>
            <a:r>
              <a:rPr lang="en-US" b="1" dirty="0"/>
              <a:t>+</a:t>
            </a:r>
            <a:r>
              <a:rPr lang="en-US" dirty="0"/>
              <a:t>&amp;password=&amp;login-</a:t>
            </a:r>
            <a:r>
              <a:rPr lang="en-US" dirty="0" err="1"/>
              <a:t>php</a:t>
            </a:r>
            <a:r>
              <a:rPr lang="en-US" dirty="0"/>
              <a:t>-submit-button=Login</a:t>
            </a:r>
          </a:p>
          <a:p>
            <a:r>
              <a:rPr lang="en-US" b="1" dirty="0"/>
              <a:t>%27</a:t>
            </a:r>
            <a:r>
              <a:rPr lang="en-US" dirty="0"/>
              <a:t> is a single quote (')</a:t>
            </a:r>
          </a:p>
          <a:p>
            <a:r>
              <a:rPr lang="en-US" b="1" dirty="0"/>
              <a:t>+</a:t>
            </a:r>
            <a:r>
              <a:rPr lang="en-US" dirty="0"/>
              <a:t> is a space</a:t>
            </a:r>
          </a:p>
          <a:p>
            <a:r>
              <a:rPr lang="en-US" b="1" dirty="0"/>
              <a:t>%3D</a:t>
            </a:r>
            <a:r>
              <a:rPr lang="en-US" dirty="0"/>
              <a:t> is a equal sign (=</a:t>
            </a:r>
          </a:p>
          <a:p>
            <a:endParaRPr lang="en-US" dirty="0"/>
          </a:p>
        </p:txBody>
      </p:sp>
      <p:sp>
        <p:nvSpPr>
          <p:cNvPr id="2" name="Title 1"/>
          <p:cNvSpPr>
            <a:spLocks noGrp="1"/>
          </p:cNvSpPr>
          <p:nvPr>
            <p:ph type="title"/>
          </p:nvPr>
        </p:nvSpPr>
        <p:spPr/>
        <p:txBody>
          <a:bodyPr/>
          <a:lstStyle/>
          <a:p>
            <a:r>
              <a:rPr lang="en-US" dirty="0"/>
              <a:t>To burp suite</a:t>
            </a:r>
          </a:p>
        </p:txBody>
      </p:sp>
    </p:spTree>
    <p:extLst>
      <p:ext uri="{BB962C8B-B14F-4D97-AF65-F5344CB8AC3E}">
        <p14:creationId xmlns:p14="http://schemas.microsoft.com/office/powerpoint/2010/main" val="3230151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6754" b="45748"/>
          <a:stretch/>
        </p:blipFill>
        <p:spPr bwMode="auto">
          <a:xfrm>
            <a:off x="549275" y="1628863"/>
            <a:ext cx="7468046" cy="4055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 if username admin= </a:t>
            </a:r>
            <a:r>
              <a:rPr lang="en-US" dirty="0" err="1"/>
              <a:t>succesfully</a:t>
            </a:r>
            <a:endParaRPr lang="en-US" dirty="0"/>
          </a:p>
        </p:txBody>
      </p:sp>
    </p:spTree>
    <p:extLst>
      <p:ext uri="{BB962C8B-B14F-4D97-AF65-F5344CB8AC3E}">
        <p14:creationId xmlns:p14="http://schemas.microsoft.com/office/powerpoint/2010/main" val="1090333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834275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err="1"/>
              <a:t>Bwapp</a:t>
            </a:r>
            <a:r>
              <a:rPr lang="en-US" dirty="0"/>
              <a:t> demo</a:t>
            </a:r>
            <a:br>
              <a:rPr lang="en-US" dirty="0"/>
            </a:br>
            <a:r>
              <a:rPr lang="en-US" dirty="0"/>
              <a:t>html injection</a:t>
            </a:r>
          </a:p>
        </p:txBody>
      </p:sp>
    </p:spTree>
    <p:extLst>
      <p:ext uri="{BB962C8B-B14F-4D97-AF65-F5344CB8AC3E}">
        <p14:creationId xmlns:p14="http://schemas.microsoft.com/office/powerpoint/2010/main" val="373544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sz="1400" dirty="0"/>
          </a:p>
          <a:p>
            <a:r>
              <a:rPr lang="en-US" sz="1400" dirty="0"/>
              <a:t>Change into</a:t>
            </a:r>
          </a:p>
          <a:p>
            <a:r>
              <a:rPr lang="en-US" sz="1400" dirty="0"/>
              <a:t>GET /</a:t>
            </a:r>
            <a:r>
              <a:rPr lang="en-US" sz="1400" dirty="0" err="1"/>
              <a:t>bwapp</a:t>
            </a:r>
            <a:r>
              <a:rPr lang="en-US" sz="1400" dirty="0"/>
              <a:t>/</a:t>
            </a:r>
            <a:r>
              <a:rPr lang="en-US" sz="1400" dirty="0" err="1"/>
              <a:t>htmli_get.php?firstname</a:t>
            </a:r>
            <a:r>
              <a:rPr lang="en-US" sz="1400" dirty="0"/>
              <a:t>=&lt;h1&gt;</a:t>
            </a:r>
            <a:r>
              <a:rPr lang="en-US" sz="1400" dirty="0" err="1"/>
              <a:t>hacked&amp;lastname</a:t>
            </a:r>
            <a:r>
              <a:rPr lang="en-US" sz="1400" dirty="0"/>
              <a:t>=&lt;h1&gt;</a:t>
            </a:r>
            <a:r>
              <a:rPr lang="en-US" sz="1400" dirty="0" err="1"/>
              <a:t>hacked&amp;form</a:t>
            </a:r>
            <a:r>
              <a:rPr lang="en-US" sz="1400" dirty="0"/>
              <a:t>=submit HTTP/1.1</a:t>
            </a:r>
          </a:p>
          <a:p>
            <a:endParaRPr lang="en-US" sz="1400" dirty="0"/>
          </a:p>
        </p:txBody>
      </p:sp>
      <p:sp>
        <p:nvSpPr>
          <p:cNvPr id="2" name="Title 1"/>
          <p:cNvSpPr>
            <a:spLocks noGrp="1"/>
          </p:cNvSpPr>
          <p:nvPr>
            <p:ph type="title"/>
          </p:nvPr>
        </p:nvSpPr>
        <p:spPr/>
        <p:txBody>
          <a:bodyPr/>
          <a:lstStyle/>
          <a:p>
            <a:r>
              <a:rPr lang="en-US" dirty="0"/>
              <a:t>Burp suites</a:t>
            </a: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096" t="27699" r="39673" b="51499"/>
          <a:stretch/>
        </p:blipFill>
        <p:spPr bwMode="auto">
          <a:xfrm>
            <a:off x="549275" y="1295401"/>
            <a:ext cx="5641735" cy="144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485" t="25040" r="39757" b="56140"/>
          <a:stretch/>
        </p:blipFill>
        <p:spPr bwMode="auto">
          <a:xfrm>
            <a:off x="549274" y="4403498"/>
            <a:ext cx="7722149" cy="186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2247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6683" r="25084"/>
          <a:stretch/>
        </p:blipFill>
        <p:spPr bwMode="auto">
          <a:xfrm>
            <a:off x="92075" y="1444532"/>
            <a:ext cx="8780076" cy="4942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 4 </a:t>
            </a:r>
            <a:r>
              <a:rPr lang="en-US" dirty="0" err="1"/>
              <a:t>sql</a:t>
            </a:r>
            <a:endParaRPr lang="en-US" dirty="0"/>
          </a:p>
        </p:txBody>
      </p:sp>
    </p:spTree>
    <p:extLst>
      <p:ext uri="{BB962C8B-B14F-4D97-AF65-F5344CB8AC3E}">
        <p14:creationId xmlns:p14="http://schemas.microsoft.com/office/powerpoint/2010/main" val="345814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444532"/>
            <a:ext cx="8042276" cy="4499069"/>
          </a:xfrm>
        </p:spPr>
        <p:txBody>
          <a:bodyPr/>
          <a:lstStyle/>
          <a:p>
            <a:r>
              <a:rPr lang="en-US" dirty="0" err="1"/>
              <a:t>Coba</a:t>
            </a:r>
            <a:r>
              <a:rPr lang="en-US" dirty="0"/>
              <a:t> </a:t>
            </a:r>
            <a:r>
              <a:rPr lang="en-US" dirty="0" err="1"/>
              <a:t>tebak</a:t>
            </a:r>
            <a:r>
              <a:rPr lang="en-US" dirty="0"/>
              <a:t> username &amp; </a:t>
            </a:r>
            <a:r>
              <a:rPr lang="en-US" dirty="0" err="1"/>
              <a:t>passwordnya</a:t>
            </a:r>
            <a:r>
              <a:rPr lang="en-US" dirty="0"/>
              <a:t> </a:t>
            </a:r>
            <a:r>
              <a:rPr lang="en-US" dirty="0" err="1"/>
              <a:t>untuk</a:t>
            </a:r>
            <a:r>
              <a:rPr lang="en-US" dirty="0"/>
              <a:t> </a:t>
            </a:r>
            <a:r>
              <a:rPr lang="en-US" dirty="0" err="1"/>
              <a:t>melihat</a:t>
            </a:r>
            <a:r>
              <a:rPr lang="en-US" dirty="0"/>
              <a:t> </a:t>
            </a:r>
            <a:r>
              <a:rPr lang="en-US" dirty="0" err="1"/>
              <a:t>akun</a:t>
            </a:r>
            <a:r>
              <a:rPr lang="en-US" dirty="0"/>
              <a:t> </a:t>
            </a:r>
            <a:r>
              <a:rPr lang="en-US" dirty="0" err="1"/>
              <a:t>pada</a:t>
            </a:r>
            <a:r>
              <a:rPr lang="en-US" dirty="0"/>
              <a:t> OWASP </a:t>
            </a:r>
            <a:r>
              <a:rPr lang="en-US" dirty="0" err="1"/>
              <a:t>mutillidae</a:t>
            </a:r>
            <a:r>
              <a:rPr lang="en-US" dirty="0"/>
              <a:t>  </a:t>
            </a:r>
            <a:r>
              <a:rPr lang="en-US" dirty="0" err="1"/>
              <a:t>dengan</a:t>
            </a:r>
            <a:r>
              <a:rPr lang="en-US" dirty="0"/>
              <a:t> </a:t>
            </a:r>
            <a:r>
              <a:rPr lang="en-US" dirty="0" err="1"/>
              <a:t>teknik</a:t>
            </a:r>
            <a:r>
              <a:rPr lang="en-US" dirty="0"/>
              <a:t> </a:t>
            </a:r>
            <a:r>
              <a:rPr lang="en-US" dirty="0" err="1"/>
              <a:t>sql</a:t>
            </a:r>
            <a:r>
              <a:rPr lang="en-US" dirty="0"/>
              <a:t> injection.</a:t>
            </a:r>
          </a:p>
          <a:p>
            <a:endParaRPr lang="en-US" dirty="0"/>
          </a:p>
        </p:txBody>
      </p:sp>
      <p:sp>
        <p:nvSpPr>
          <p:cNvPr id="2" name="Title 1"/>
          <p:cNvSpPr>
            <a:spLocks noGrp="1"/>
          </p:cNvSpPr>
          <p:nvPr>
            <p:ph type="title"/>
          </p:nvPr>
        </p:nvSpPr>
        <p:spPr/>
        <p:txBody>
          <a:bodyPr/>
          <a:lstStyle/>
          <a:p>
            <a:r>
              <a:rPr lang="en-US" dirty="0"/>
              <a:t>Challenge!</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40" t="7517" r="52666" b="10030"/>
          <a:stretch/>
        </p:blipFill>
        <p:spPr bwMode="auto">
          <a:xfrm>
            <a:off x="345989" y="2644346"/>
            <a:ext cx="8340811" cy="4053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516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F07C48-91D4-7649-9985-A01EEDF2619C}"/>
              </a:ext>
            </a:extLst>
          </p:cNvPr>
          <p:cNvSpPr>
            <a:spLocks noGrp="1"/>
          </p:cNvSpPr>
          <p:nvPr>
            <p:ph idx="1"/>
          </p:nvPr>
        </p:nvSpPr>
        <p:spPr/>
        <p:txBody>
          <a:bodyPr>
            <a:normAutofit fontScale="85000" lnSpcReduction="10000"/>
          </a:bodyPr>
          <a:lstStyle/>
          <a:p>
            <a:r>
              <a:rPr lang="en-ID" b="1" dirty="0"/>
              <a:t>Log in with the administrator's user account</a:t>
            </a:r>
          </a:p>
          <a:p>
            <a:r>
              <a:rPr lang="en-ID" dirty="0"/>
              <a:t>Log in with </a:t>
            </a:r>
            <a:r>
              <a:rPr lang="en-ID" i="1" dirty="0"/>
              <a:t>Email</a:t>
            </a:r>
            <a:r>
              <a:rPr lang="en-ID" dirty="0"/>
              <a:t> ' or 1=1-- and any </a:t>
            </a:r>
            <a:r>
              <a:rPr lang="en-ID" i="1" dirty="0"/>
              <a:t>Password</a:t>
            </a:r>
            <a:r>
              <a:rPr lang="en-ID" dirty="0"/>
              <a:t> which will authenticate the first entry in the Users table which coincidentally happens to be the administrator</a:t>
            </a:r>
          </a:p>
          <a:p>
            <a:r>
              <a:rPr lang="en-ID" dirty="0"/>
              <a:t>or log in with </a:t>
            </a:r>
            <a:r>
              <a:rPr lang="en-ID" i="1" dirty="0"/>
              <a:t>Email</a:t>
            </a:r>
            <a:r>
              <a:rPr lang="en-ID" dirty="0"/>
              <a:t> </a:t>
            </a:r>
            <a:r>
              <a:rPr lang="en-ID" dirty="0" err="1"/>
              <a:t>admin@juice-sh.op</a:t>
            </a:r>
            <a:r>
              <a:rPr lang="en-ID" dirty="0"/>
              <a:t>'-- and any </a:t>
            </a:r>
            <a:r>
              <a:rPr lang="en-ID" i="1" dirty="0"/>
              <a:t>Password</a:t>
            </a:r>
            <a:r>
              <a:rPr lang="en-ID" dirty="0"/>
              <a:t> if you already know the email address of the administrator</a:t>
            </a:r>
          </a:p>
          <a:p>
            <a:r>
              <a:rPr lang="en-ID" dirty="0"/>
              <a:t>or log in with </a:t>
            </a:r>
            <a:r>
              <a:rPr lang="en-ID" i="1" dirty="0"/>
              <a:t>Email</a:t>
            </a:r>
            <a:r>
              <a:rPr lang="en-ID" dirty="0"/>
              <a:t> </a:t>
            </a:r>
            <a:r>
              <a:rPr lang="en-ID" dirty="0" err="1"/>
              <a:t>admin@juice-sh.op</a:t>
            </a:r>
            <a:r>
              <a:rPr lang="en-ID" dirty="0"/>
              <a:t> and </a:t>
            </a:r>
            <a:r>
              <a:rPr lang="en-ID" i="1" dirty="0"/>
              <a:t>Password</a:t>
            </a:r>
            <a:r>
              <a:rPr lang="en-ID" dirty="0"/>
              <a:t> admin123 if you looked up the administrator's password hash 0192023a7bbd73250516f069df18b500 in a rainbow table after harvesting the user data by </a:t>
            </a:r>
            <a:r>
              <a:rPr lang="en-ID" dirty="0">
                <a:hlinkClick r:id="rId2"/>
              </a:rPr>
              <a:t>retrieving a list of all user credentials via SQL Injection</a:t>
            </a:r>
            <a:r>
              <a:rPr lang="en-ID" dirty="0"/>
              <a:t>.</a:t>
            </a:r>
          </a:p>
          <a:p>
            <a:endParaRPr lang="en-US" dirty="0"/>
          </a:p>
        </p:txBody>
      </p:sp>
      <p:sp>
        <p:nvSpPr>
          <p:cNvPr id="3" name="Title 2">
            <a:extLst>
              <a:ext uri="{FF2B5EF4-FFF2-40B4-BE49-F238E27FC236}">
                <a16:creationId xmlns:a16="http://schemas.microsoft.com/office/drawing/2014/main" id="{B4CA02FC-0A5A-EB48-9998-8040E40B0435}"/>
              </a:ext>
            </a:extLst>
          </p:cNvPr>
          <p:cNvSpPr>
            <a:spLocks noGrp="1"/>
          </p:cNvSpPr>
          <p:nvPr>
            <p:ph type="title"/>
          </p:nvPr>
        </p:nvSpPr>
        <p:spPr/>
        <p:txBody>
          <a:bodyPr/>
          <a:lstStyle/>
          <a:p>
            <a:r>
              <a:rPr lang="en-US" dirty="0"/>
              <a:t>Bypass Admin Login </a:t>
            </a:r>
          </a:p>
        </p:txBody>
      </p:sp>
    </p:spTree>
    <p:extLst>
      <p:ext uri="{BB962C8B-B14F-4D97-AF65-F5344CB8AC3E}">
        <p14:creationId xmlns:p14="http://schemas.microsoft.com/office/powerpoint/2010/main" val="261399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buNone/>
            </a:pPr>
            <a:endParaRPr lang="fr-FR" dirty="0"/>
          </a:p>
          <a:p>
            <a:r>
              <a:rPr lang="fr-FR" dirty="0" err="1"/>
              <a:t>Well</a:t>
            </a:r>
            <a:r>
              <a:rPr lang="fr-FR" dirty="0"/>
              <a:t> </a:t>
            </a:r>
            <a:r>
              <a:rPr lang="fr-FR" dirty="0" err="1"/>
              <a:t>managed</a:t>
            </a:r>
            <a:r>
              <a:rPr lang="fr-FR" dirty="0"/>
              <a:t> infrastructure</a:t>
            </a:r>
          </a:p>
          <a:p>
            <a:r>
              <a:rPr lang="fr-FR" dirty="0"/>
              <a:t>Important data on web applications</a:t>
            </a:r>
          </a:p>
          <a:p>
            <a:r>
              <a:rPr lang="fr-FR" dirty="0"/>
              <a:t>Malware </a:t>
            </a:r>
            <a:r>
              <a:rPr lang="fr-FR" dirty="0" err="1"/>
              <a:t>spreading</a:t>
            </a:r>
            <a:endParaRPr lang="fr-FR" dirty="0"/>
          </a:p>
        </p:txBody>
      </p:sp>
      <p:sp>
        <p:nvSpPr>
          <p:cNvPr id="2" name="Titre 1"/>
          <p:cNvSpPr>
            <a:spLocks noGrp="1"/>
          </p:cNvSpPr>
          <p:nvPr>
            <p:ph type="title"/>
          </p:nvPr>
        </p:nvSpPr>
        <p:spPr/>
        <p:txBody>
          <a:bodyPr/>
          <a:lstStyle/>
          <a:p>
            <a:r>
              <a:rPr lang="fr-FR" cap="small" dirty="0"/>
              <a:t>Do </a:t>
            </a:r>
            <a:r>
              <a:rPr lang="fr-FR" cap="small" dirty="0" err="1"/>
              <a:t>we</a:t>
            </a:r>
            <a:r>
              <a:rPr lang="fr-FR" cap="small" dirty="0"/>
              <a:t> </a:t>
            </a:r>
            <a:r>
              <a:rPr lang="fr-FR" cap="small" dirty="0" err="1"/>
              <a:t>Need</a:t>
            </a:r>
            <a:r>
              <a:rPr lang="fr-FR" cap="small" dirty="0"/>
              <a:t> Web App. Security?</a:t>
            </a:r>
          </a:p>
        </p:txBody>
      </p:sp>
    </p:spTree>
    <p:extLst>
      <p:ext uri="{BB962C8B-B14F-4D97-AF65-F5344CB8AC3E}">
        <p14:creationId xmlns:p14="http://schemas.microsoft.com/office/powerpoint/2010/main" val="2094466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0FC83C2A-E425-954A-9353-C74C555AE5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2687414"/>
            <a:ext cx="7408862" cy="3426273"/>
          </a:xfrm>
        </p:spPr>
      </p:pic>
      <p:sp>
        <p:nvSpPr>
          <p:cNvPr id="3" name="Title 2">
            <a:extLst>
              <a:ext uri="{FF2B5EF4-FFF2-40B4-BE49-F238E27FC236}">
                <a16:creationId xmlns:a16="http://schemas.microsoft.com/office/drawing/2014/main" id="{0F73CE15-0A18-3A48-AB9E-281611626D3D}"/>
              </a:ext>
            </a:extLst>
          </p:cNvPr>
          <p:cNvSpPr>
            <a:spLocks noGrp="1"/>
          </p:cNvSpPr>
          <p:nvPr>
            <p:ph type="title"/>
          </p:nvPr>
        </p:nvSpPr>
        <p:spPr/>
        <p:txBody>
          <a:bodyPr/>
          <a:lstStyle/>
          <a:p>
            <a:r>
              <a:rPr lang="en-US" dirty="0"/>
              <a:t>Bypass Admin Login</a:t>
            </a:r>
          </a:p>
        </p:txBody>
      </p:sp>
    </p:spTree>
    <p:extLst>
      <p:ext uri="{BB962C8B-B14F-4D97-AF65-F5344CB8AC3E}">
        <p14:creationId xmlns:p14="http://schemas.microsoft.com/office/powerpoint/2010/main" val="1696865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549275" y="1640751"/>
            <a:ext cx="8042276" cy="4302850"/>
          </a:xfrm>
        </p:spPr>
        <p:txBody>
          <a:bodyPr>
            <a:normAutofit/>
          </a:bodyPr>
          <a:lstStyle/>
          <a:p>
            <a:pPr marL="0" indent="0">
              <a:buNone/>
            </a:pPr>
            <a:r>
              <a:rPr lang="fr-FR" dirty="0" err="1"/>
              <a:t>fungsi</a:t>
            </a:r>
            <a:r>
              <a:rPr lang="fr-FR" dirty="0"/>
              <a:t> </a:t>
            </a:r>
            <a:r>
              <a:rPr lang="fr-FR" dirty="0" err="1"/>
              <a:t>aplikasi</a:t>
            </a:r>
            <a:r>
              <a:rPr lang="fr-FR" dirty="0"/>
              <a:t> yang </a:t>
            </a:r>
            <a:r>
              <a:rPr lang="fr-FR" dirty="0" err="1"/>
              <a:t>berhubungan</a:t>
            </a:r>
            <a:r>
              <a:rPr lang="fr-FR" dirty="0"/>
              <a:t> </a:t>
            </a:r>
            <a:r>
              <a:rPr lang="fr-FR" dirty="0" err="1"/>
              <a:t>dengan</a:t>
            </a:r>
            <a:r>
              <a:rPr lang="fr-FR" dirty="0"/>
              <a:t> </a:t>
            </a:r>
            <a:r>
              <a:rPr lang="fr-FR" dirty="0" err="1"/>
              <a:t>otentikasi</a:t>
            </a:r>
            <a:r>
              <a:rPr lang="fr-FR" dirty="0"/>
              <a:t> dan </a:t>
            </a:r>
            <a:r>
              <a:rPr lang="fr-FR" dirty="0" err="1"/>
              <a:t>manajemen</a:t>
            </a:r>
            <a:r>
              <a:rPr lang="fr-FR" dirty="0"/>
              <a:t> </a:t>
            </a:r>
            <a:r>
              <a:rPr lang="fr-FR" dirty="0" err="1"/>
              <a:t>sesi</a:t>
            </a:r>
            <a:r>
              <a:rPr lang="fr-FR" dirty="0"/>
              <a:t> </a:t>
            </a:r>
            <a:r>
              <a:rPr lang="fr-FR" dirty="0" err="1"/>
              <a:t>sering</a:t>
            </a:r>
            <a:r>
              <a:rPr lang="fr-FR" dirty="0"/>
              <a:t> </a:t>
            </a:r>
            <a:r>
              <a:rPr lang="fr-FR" dirty="0" err="1"/>
              <a:t>tidak</a:t>
            </a:r>
            <a:r>
              <a:rPr lang="fr-FR" dirty="0"/>
              <a:t> </a:t>
            </a:r>
            <a:r>
              <a:rPr lang="fr-FR" dirty="0" err="1"/>
              <a:t>diterapkan</a:t>
            </a:r>
            <a:r>
              <a:rPr lang="fr-FR" dirty="0"/>
              <a:t> </a:t>
            </a:r>
            <a:r>
              <a:rPr lang="fr-FR" dirty="0" err="1"/>
              <a:t>dengan</a:t>
            </a:r>
            <a:r>
              <a:rPr lang="fr-FR" dirty="0"/>
              <a:t> </a:t>
            </a:r>
            <a:r>
              <a:rPr lang="fr-FR" dirty="0" err="1"/>
              <a:t>benar,sehingga</a:t>
            </a:r>
            <a:r>
              <a:rPr lang="fr-FR" dirty="0"/>
              <a:t> </a:t>
            </a:r>
            <a:r>
              <a:rPr lang="fr-FR" dirty="0" err="1"/>
              <a:t>memungkinkan</a:t>
            </a:r>
            <a:r>
              <a:rPr lang="fr-FR" dirty="0"/>
              <a:t> </a:t>
            </a:r>
            <a:r>
              <a:rPr lang="fr-FR" dirty="0" err="1"/>
              <a:t>penyerang</a:t>
            </a:r>
            <a:r>
              <a:rPr lang="fr-FR" dirty="0"/>
              <a:t> </a:t>
            </a:r>
            <a:r>
              <a:rPr lang="fr-FR" dirty="0" err="1"/>
              <a:t>untuk</a:t>
            </a:r>
            <a:r>
              <a:rPr lang="fr-FR" dirty="0"/>
              <a:t> </a:t>
            </a:r>
            <a:r>
              <a:rPr lang="fr-FR" dirty="0" err="1"/>
              <a:t>mengambil</a:t>
            </a:r>
            <a:r>
              <a:rPr lang="fr-FR" dirty="0"/>
              <a:t> </a:t>
            </a:r>
            <a:r>
              <a:rPr lang="fr-FR" dirty="0" err="1"/>
              <a:t>password-pasword</a:t>
            </a:r>
            <a:r>
              <a:rPr lang="fr-FR" dirty="0"/>
              <a:t>, </a:t>
            </a:r>
            <a:r>
              <a:rPr lang="fr-FR" dirty="0" err="1"/>
              <a:t>kunci-kunci</a:t>
            </a:r>
            <a:r>
              <a:rPr lang="fr-FR" dirty="0"/>
              <a:t>, </a:t>
            </a:r>
            <a:r>
              <a:rPr lang="fr-FR" dirty="0" err="1"/>
              <a:t>token-token</a:t>
            </a:r>
            <a:r>
              <a:rPr lang="fr-FR" dirty="0"/>
              <a:t> </a:t>
            </a:r>
            <a:r>
              <a:rPr lang="fr-FR" dirty="0" err="1"/>
              <a:t>sesi</a:t>
            </a:r>
            <a:r>
              <a:rPr lang="fr-FR" dirty="0"/>
              <a:t>, </a:t>
            </a:r>
            <a:r>
              <a:rPr lang="fr-FR" dirty="0" err="1"/>
              <a:t>atau</a:t>
            </a:r>
            <a:r>
              <a:rPr lang="fr-FR" dirty="0"/>
              <a:t> </a:t>
            </a:r>
            <a:r>
              <a:rPr lang="fr-FR" dirty="0" err="1"/>
              <a:t>untuk</a:t>
            </a:r>
            <a:r>
              <a:rPr lang="fr-FR" dirty="0"/>
              <a:t> </a:t>
            </a:r>
            <a:r>
              <a:rPr lang="fr-FR" dirty="0" err="1"/>
              <a:t>mengeksploitasi</a:t>
            </a:r>
            <a:r>
              <a:rPr lang="fr-FR" dirty="0"/>
              <a:t> </a:t>
            </a:r>
            <a:r>
              <a:rPr lang="fr-FR" dirty="0" err="1"/>
              <a:t>celah</a:t>
            </a:r>
            <a:r>
              <a:rPr lang="fr-FR" dirty="0"/>
              <a:t> </a:t>
            </a:r>
            <a:r>
              <a:rPr lang="fr-FR" dirty="0" err="1"/>
              <a:t>implementasi</a:t>
            </a:r>
            <a:r>
              <a:rPr lang="fr-FR" dirty="0"/>
              <a:t> </a:t>
            </a:r>
            <a:r>
              <a:rPr lang="fr-FR" dirty="0" err="1"/>
              <a:t>lainnya</a:t>
            </a:r>
            <a:r>
              <a:rPr lang="fr-FR" dirty="0"/>
              <a:t> </a:t>
            </a:r>
            <a:r>
              <a:rPr lang="fr-FR" dirty="0" err="1"/>
              <a:t>untuk</a:t>
            </a:r>
            <a:r>
              <a:rPr lang="fr-FR" dirty="0"/>
              <a:t> </a:t>
            </a:r>
            <a:r>
              <a:rPr lang="fr-FR" dirty="0" err="1"/>
              <a:t>mengambil</a:t>
            </a:r>
            <a:r>
              <a:rPr lang="fr-FR" dirty="0"/>
              <a:t> </a:t>
            </a:r>
            <a:r>
              <a:rPr lang="fr-FR" dirty="0" err="1"/>
              <a:t>identitas</a:t>
            </a:r>
            <a:r>
              <a:rPr lang="fr-FR" dirty="0"/>
              <a:t> </a:t>
            </a:r>
            <a:r>
              <a:rPr lang="fr-FR" dirty="0" err="1"/>
              <a:t>pengguna</a:t>
            </a:r>
            <a:endParaRPr lang="fr-FR" dirty="0"/>
          </a:p>
          <a:p>
            <a:pPr marL="0" indent="0">
              <a:buNone/>
            </a:pPr>
            <a:endParaRPr lang="fr-FR" dirty="0"/>
          </a:p>
          <a:p>
            <a:pPr marL="0" indent="0">
              <a:buNone/>
            </a:pPr>
            <a:endParaRPr lang="fr-FR" dirty="0"/>
          </a:p>
        </p:txBody>
      </p:sp>
      <p:sp>
        <p:nvSpPr>
          <p:cNvPr id="2" name="Titre 1"/>
          <p:cNvSpPr>
            <a:spLocks noGrp="1"/>
          </p:cNvSpPr>
          <p:nvPr>
            <p:ph type="title"/>
          </p:nvPr>
        </p:nvSpPr>
        <p:spPr/>
        <p:txBody>
          <a:bodyPr>
            <a:normAutofit/>
          </a:bodyPr>
          <a:lstStyle/>
          <a:p>
            <a:pPr algn="l"/>
            <a:r>
              <a:rPr lang="fi-FI" sz="3600" cap="small" dirty="0"/>
              <a:t>A2 - Kerusakan Otentikasi dan Manajemen Sesi </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1414ED-7686-0C4E-8C1B-D60265AAB8C2}"/>
              </a:ext>
            </a:extLst>
          </p:cNvPr>
          <p:cNvSpPr>
            <a:spLocks noGrp="1"/>
          </p:cNvSpPr>
          <p:nvPr>
            <p:ph idx="1"/>
          </p:nvPr>
        </p:nvSpPr>
        <p:spPr>
          <a:xfrm>
            <a:off x="641608" y="1591055"/>
            <a:ext cx="7408333" cy="4697449"/>
          </a:xfrm>
        </p:spPr>
        <p:txBody>
          <a:bodyPr>
            <a:normAutofit fontScale="85000" lnSpcReduction="10000"/>
          </a:bodyPr>
          <a:lstStyle/>
          <a:p>
            <a:r>
              <a:rPr lang="en-ID" sz="1400" b="1" dirty="0"/>
              <a:t>Access the administration section of the store</a:t>
            </a:r>
          </a:p>
          <a:p>
            <a:r>
              <a:rPr lang="en-ID" sz="1400" dirty="0"/>
              <a:t>Open the main-es2015.js in your browser's developer tools and search for "admin".</a:t>
            </a:r>
          </a:p>
          <a:p>
            <a:r>
              <a:rPr lang="en-ID" sz="1400" dirty="0"/>
              <a:t>One of the matches will be a route mapping to path: "administration".</a:t>
            </a:r>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r>
              <a:rPr lang="en-ID" sz="1400" dirty="0"/>
              <a:t>Navigating to </a:t>
            </a:r>
            <a:r>
              <a:rPr lang="en-ID" sz="1400" dirty="0">
                <a:hlinkClick r:id="rId2"/>
              </a:rPr>
              <a:t>http://localhost:3000/#/administration</a:t>
            </a:r>
            <a:r>
              <a:rPr lang="en-ID" sz="1400" dirty="0"/>
              <a:t> will give a 403 Forbidden error.</a:t>
            </a:r>
          </a:p>
          <a:p>
            <a:r>
              <a:rPr lang="en-ID" sz="1400" dirty="0"/>
              <a:t>Log in to an administrator's account by solving the challenge</a:t>
            </a:r>
          </a:p>
          <a:p>
            <a:pPr lvl="1"/>
            <a:r>
              <a:rPr lang="en-ID" sz="1400" dirty="0">
                <a:hlinkClick r:id="rId3"/>
              </a:rPr>
              <a:t>Log in with the administrator's user account</a:t>
            </a:r>
            <a:r>
              <a:rPr lang="en-ID" sz="1400" dirty="0"/>
              <a:t> or</a:t>
            </a:r>
          </a:p>
          <a:p>
            <a:pPr lvl="1"/>
            <a:r>
              <a:rPr lang="en-ID" sz="1400" dirty="0">
                <a:hlinkClick r:id="rId4"/>
              </a:rPr>
              <a:t>Log in with the administrator's user credentials without previously changing them or applying SQL Injection</a:t>
            </a:r>
            <a:r>
              <a:rPr lang="en-ID" sz="1400" dirty="0"/>
              <a:t> first and then navigate to </a:t>
            </a:r>
            <a:r>
              <a:rPr lang="en-ID" sz="1400" dirty="0">
                <a:hlinkClick r:id="rId2"/>
              </a:rPr>
              <a:t>http://localhost:3000/#/administration</a:t>
            </a:r>
            <a:r>
              <a:rPr lang="en-ID" sz="1400" dirty="0"/>
              <a:t> will solve the challenge.</a:t>
            </a:r>
          </a:p>
          <a:p>
            <a:pPr marL="0" indent="0">
              <a:buNone/>
            </a:pPr>
            <a:br>
              <a:rPr lang="en-ID" dirty="0"/>
            </a:br>
            <a:endParaRPr lang="en-ID" dirty="0"/>
          </a:p>
          <a:p>
            <a:endParaRPr lang="en-US" dirty="0"/>
          </a:p>
        </p:txBody>
      </p:sp>
      <p:sp>
        <p:nvSpPr>
          <p:cNvPr id="3" name="Title 2">
            <a:extLst>
              <a:ext uri="{FF2B5EF4-FFF2-40B4-BE49-F238E27FC236}">
                <a16:creationId xmlns:a16="http://schemas.microsoft.com/office/drawing/2014/main" id="{5405E88B-4D4F-FB40-B2FE-33F8DAE58FC3}"/>
              </a:ext>
            </a:extLst>
          </p:cNvPr>
          <p:cNvSpPr>
            <a:spLocks noGrp="1"/>
          </p:cNvSpPr>
          <p:nvPr>
            <p:ph type="title"/>
          </p:nvPr>
        </p:nvSpPr>
        <p:spPr/>
        <p:txBody>
          <a:bodyPr/>
          <a:lstStyle/>
          <a:p>
            <a:r>
              <a:rPr lang="en-US" dirty="0"/>
              <a:t>Juice shop A2. Broken Auth</a:t>
            </a:r>
          </a:p>
        </p:txBody>
      </p:sp>
      <p:pic>
        <p:nvPicPr>
          <p:cNvPr id="5" name="Picture 4" descr="Graphical user interface, text, application&#10;&#10;Description automatically generated">
            <a:extLst>
              <a:ext uri="{FF2B5EF4-FFF2-40B4-BE49-F238E27FC236}">
                <a16:creationId xmlns:a16="http://schemas.microsoft.com/office/drawing/2014/main" id="{073F2D59-A50B-6A40-9DB5-F95E15DBE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059" y="2603700"/>
            <a:ext cx="4199836" cy="1725647"/>
          </a:xfrm>
          <a:prstGeom prst="rect">
            <a:avLst/>
          </a:prstGeom>
        </p:spPr>
      </p:pic>
    </p:spTree>
    <p:extLst>
      <p:ext uri="{BB962C8B-B14F-4D97-AF65-F5344CB8AC3E}">
        <p14:creationId xmlns:p14="http://schemas.microsoft.com/office/powerpoint/2010/main" val="4159365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with low confidence">
            <a:extLst>
              <a:ext uri="{FF2B5EF4-FFF2-40B4-BE49-F238E27FC236}">
                <a16:creationId xmlns:a16="http://schemas.microsoft.com/office/drawing/2014/main" id="{730A0305-2B0A-CD41-ABF4-54DEB406FE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1898" y="2674938"/>
            <a:ext cx="3568142" cy="3451225"/>
          </a:xfrm>
        </p:spPr>
      </p:pic>
      <p:sp>
        <p:nvSpPr>
          <p:cNvPr id="3" name="Title 2">
            <a:extLst>
              <a:ext uri="{FF2B5EF4-FFF2-40B4-BE49-F238E27FC236}">
                <a16:creationId xmlns:a16="http://schemas.microsoft.com/office/drawing/2014/main" id="{8028CDA5-653B-A945-B2B2-85A5F93B731E}"/>
              </a:ext>
            </a:extLst>
          </p:cNvPr>
          <p:cNvSpPr>
            <a:spLocks noGrp="1"/>
          </p:cNvSpPr>
          <p:nvPr>
            <p:ph type="title"/>
          </p:nvPr>
        </p:nvSpPr>
        <p:spPr/>
        <p:txBody>
          <a:bodyPr/>
          <a:lstStyle/>
          <a:p>
            <a:r>
              <a:rPr lang="en-US" dirty="0"/>
              <a:t>Juice Shop A2 Broken Auth</a:t>
            </a:r>
          </a:p>
        </p:txBody>
      </p:sp>
    </p:spTree>
    <p:extLst>
      <p:ext uri="{BB962C8B-B14F-4D97-AF65-F5344CB8AC3E}">
        <p14:creationId xmlns:p14="http://schemas.microsoft.com/office/powerpoint/2010/main" val="3931476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13257413"/>
              </p:ext>
            </p:extLst>
          </p:nvPr>
        </p:nvGraphicFramePr>
        <p:xfrm>
          <a:off x="845819" y="1325880"/>
          <a:ext cx="7520940" cy="4617719"/>
        </p:xfrm>
        <a:graphic>
          <a:graphicData uri="http://schemas.openxmlformats.org/drawingml/2006/table">
            <a:tbl>
              <a:tblPr/>
              <a:tblGrid>
                <a:gridCol w="2506980">
                  <a:extLst>
                    <a:ext uri="{9D8B030D-6E8A-4147-A177-3AD203B41FA5}">
                      <a16:colId xmlns:a16="http://schemas.microsoft.com/office/drawing/2014/main" val="20000"/>
                    </a:ext>
                  </a:extLst>
                </a:gridCol>
                <a:gridCol w="2506980">
                  <a:extLst>
                    <a:ext uri="{9D8B030D-6E8A-4147-A177-3AD203B41FA5}">
                      <a16:colId xmlns:a16="http://schemas.microsoft.com/office/drawing/2014/main" val="20001"/>
                    </a:ext>
                  </a:extLst>
                </a:gridCol>
                <a:gridCol w="2506980">
                  <a:extLst>
                    <a:ext uri="{9D8B030D-6E8A-4147-A177-3AD203B41FA5}">
                      <a16:colId xmlns:a16="http://schemas.microsoft.com/office/drawing/2014/main" val="20002"/>
                    </a:ext>
                  </a:extLst>
                </a:gridCol>
              </a:tblGrid>
              <a:tr h="409522">
                <a:tc>
                  <a:txBody>
                    <a:bodyPr/>
                    <a:lstStyle/>
                    <a:p>
                      <a:r>
                        <a:rPr lang="en-US" sz="1000" b="1">
                          <a:effectLst/>
                        </a:rPr>
                        <a:t>Agen ancaman / vektor serangan</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a:effectLst/>
                        </a:rPr>
                        <a:t>Kelemahan Keamanan</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a:effectLst/>
                        </a:rPr>
                        <a:t>Dampak</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9522">
                <a:tc>
                  <a:txBody>
                    <a:bodyPr/>
                    <a:lstStyle/>
                    <a:p>
                      <a:r>
                        <a:rPr lang="en-US" sz="1000">
                          <a:effectLst/>
                        </a:rPr>
                        <a:t>Akses Lvl: Eksploabilitas 2</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Prevalensi 3: Deteksi 2</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Teknis 3: Bisnis</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8675">
                <a:tc>
                  <a:txBody>
                    <a:bodyPr/>
                    <a:lstStyle/>
                    <a:p>
                      <a:r>
                        <a:rPr lang="en-US" sz="1000">
                          <a:effectLst/>
                        </a:rPr>
                        <a:t>Penyerang mencuri kunci, mengeksekusi serangan man-in-the-middle, atau mencuri data teks yang jelas dari server, saat dalam perjalanan, atau dari klien pengguna, mis. browser. Serangan manual umumnya diperlukan. Database kata sandi yang sebelumnya diambil bisa jadi kasar oleh Graphics Processing Units (GPU).</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Beberapa tahun terakhir ini, ini merupakan serangan yang paling umum. Kelemahan yang paling umum adalah tidak mengenkripsi data sensitif. Ketika kripto digunakan, generasi dan manajemen kunci yang lemah, dan algoritma yang lemah, penggunaan protokol dan penggunaan cipher sering terjadi, terutama untuk teknik penyimpanan hashing sandi yang lemah. Untuk data dalam transit, kelemahan sisi server terutama mudah dideteksi, namun sulit untuk data saat istirahat.</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dirty="0">
                          <a:effectLst/>
                        </a:rPr>
                        <a:t>Kegagalan sering mengkompromikan semua data yang seharusnya dilindungi. Biasanya, informasi ini mencakup informasi pribadi sensitif (PII) seperti catatan kesehatan, kredensial, data pribadi, dan kartu kredit, yang seringkali memerlukan perlindungan seperti yang ditentukan oleh hukum atau peraturan seperti undang-undang GDPR atau undang-undang privasi setempat.</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dirty="0"/>
              <a:t>A3 Pengungkapan Data Sensitif</a:t>
            </a:r>
          </a:p>
        </p:txBody>
      </p:sp>
    </p:spTree>
    <p:extLst>
      <p:ext uri="{BB962C8B-B14F-4D97-AF65-F5344CB8AC3E}">
        <p14:creationId xmlns:p14="http://schemas.microsoft.com/office/powerpoint/2010/main" val="3403996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US" b="1" dirty="0"/>
              <a:t>Apakah Aplikasi itu Rentan?</a:t>
            </a:r>
          </a:p>
          <a:p>
            <a:r>
              <a:rPr lang="en-US" dirty="0"/>
              <a:t>Hal pertama adalah menentukan kebutuhan proteksi data saat transit dan saat istirahat. Misalnya, kata sandi, nomor kartu kredit, catatan kesehatan, informasi pribadi dan rahasia bisnis memerlukan perlindungan ekstra, terutama jika data tersebut termasuk dalam undang-undang privasi, mis. Peraturan Perlindungan Data Umum UE (GDPR), atau peraturan, mis. perlindungan data keuangan seperti PCI Data Security Standard (PCI DSS). Untuk semua data tersebut:</a:t>
            </a:r>
          </a:p>
          <a:p>
            <a:r>
              <a:rPr lang="en-US" dirty="0"/>
              <a:t>Apakah ada data yang dikirimkan dalam bentuk teks yang jelas? Ini menyangkut protokol seperti HTTP, SMTP, dan FTP. Lalu lintas internet luar sangat berbahaya. Verifikasi semua lalu lintas internal mis. antara balancers beban, server web, atau sistem back-end.</a:t>
            </a:r>
          </a:p>
          <a:p>
            <a:r>
              <a:rPr lang="en-US" dirty="0"/>
              <a:t>Apakah ada algoritma kriptografi lama atau lemah yang digunakan secara default atau dalam kode yang lebih lama?</a:t>
            </a:r>
          </a:p>
          <a:p>
            <a:r>
              <a:rPr lang="en-US" dirty="0"/>
              <a:t>Apakah kunci kripto default digunakan, kunci kripto lemah yang dihasilkan atau digunakan kembali, atau manajemen kunci atau rotasi yang tepat hilang?</a:t>
            </a:r>
          </a:p>
          <a:p>
            <a:r>
              <a:rPr lang="en-US" dirty="0"/>
              <a:t>Apakah enkripsi tidak diberlakukan, mis. apakah ada perintah agen pengguna (peramban) atau tajuk yang hilang?</a:t>
            </a:r>
          </a:p>
          <a:p>
            <a:r>
              <a:rPr lang="en-US" dirty="0"/>
              <a:t>Apakah agen pengguna (misalnya aplikasi, klien email) tidak memverifikasi apakah sertifikat server yang diterima valid?</a:t>
            </a:r>
          </a:p>
          <a:p>
            <a:r>
              <a:rPr lang="en-US" dirty="0"/>
              <a:t>Lihat ASVS </a:t>
            </a:r>
            <a:r>
              <a:rPr lang="en-US" dirty="0">
                <a:hlinkClick r:id="rId2"/>
              </a:rPr>
              <a:t>Crypto (V7)</a:t>
            </a:r>
            <a:r>
              <a:rPr lang="en-US" dirty="0"/>
              <a:t>, </a:t>
            </a:r>
            <a:r>
              <a:rPr lang="en-US" dirty="0">
                <a:hlinkClick r:id="rId3"/>
              </a:rPr>
              <a:t>Data Protection (V9)</a:t>
            </a:r>
            <a:r>
              <a:rPr lang="en-US" dirty="0"/>
              <a:t> and </a:t>
            </a:r>
            <a:r>
              <a:rPr lang="en-US" dirty="0">
                <a:hlinkClick r:id="rId4"/>
              </a:rPr>
              <a:t>SSL/TLS (V10)</a:t>
            </a:r>
            <a:r>
              <a:rPr lang="en-US" dirty="0"/>
              <a:t>.</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48157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US" b="1" dirty="0"/>
              <a:t>Cara Mencegah</a:t>
            </a:r>
          </a:p>
          <a:p>
            <a:r>
              <a:rPr lang="en-US" dirty="0"/>
              <a:t>Lakukan hal berikut, minimal, dan bacalah rujukannya:</a:t>
            </a:r>
          </a:p>
          <a:p>
            <a:r>
              <a:rPr lang="en-US" dirty="0"/>
              <a:t>Klasifikasikan data yang diproses, disimpan atau dikirim oleh aplikasi. Identifikasi data mana yang sensitif menurut hukum privasi, persyaratan peraturan, atau kebutuhan bisnis.</a:t>
            </a:r>
          </a:p>
          <a:p>
            <a:r>
              <a:rPr lang="en-US" dirty="0"/>
              <a:t>Terapkan kontrol sesuai klasifikasi.</a:t>
            </a:r>
          </a:p>
          <a:p>
            <a:r>
              <a:rPr lang="en-US" dirty="0"/>
              <a:t>Jangan menyimpan data sensitif secara tidak perlu. Buang sesegera mungkin atau gunakan tokenisasi sesuai standar PCI DSS atau bahkan pemotongannya. Data yang tidak disimpan tidak bisa dicuri.</a:t>
            </a:r>
          </a:p>
          <a:p>
            <a:r>
              <a:rPr lang="en-US" dirty="0"/>
              <a:t>Pastikan untuk mengenkripsi semua data sensitif saat istirahat.</a:t>
            </a:r>
          </a:p>
          <a:p>
            <a:r>
              <a:rPr lang="en-US" dirty="0"/>
              <a:t>Pastikan algoritme, protokol, dan kunci standar yang up to date dan kuat ada; gunakan manajemen kunci yang tepat.</a:t>
            </a:r>
          </a:p>
          <a:p>
            <a:r>
              <a:rPr lang="en-US" dirty="0"/>
              <a:t>Enkripsikan semua data dalam transit dengan protokol aman seperti TLS dengan kriptifikasi keamanan maju yang sempurna (PFS), prioritas cipher oleh server, dan parameter yang aman. Terapkan enkripsi menggunakan arahan seperti HTTP Strict Transport Security (HSTS).</a:t>
            </a:r>
          </a:p>
          <a:p>
            <a:r>
              <a:rPr lang="en-US" dirty="0"/>
              <a:t>Nonaktifkan caching untuk respon yang mengandung data sensitif.</a:t>
            </a:r>
          </a:p>
          <a:p>
            <a:r>
              <a:rPr lang="en-US" dirty="0"/>
              <a:t>Simpan kata sandi dengan menggunakan fungsi hashing adaptif dan asin yang kuat dengan faktor kerja (faktor keterlambatan), seperti </a:t>
            </a:r>
            <a:r>
              <a:rPr lang="en-US" dirty="0">
                <a:hlinkClick r:id="rId2"/>
              </a:rPr>
              <a:t>Argon2</a:t>
            </a:r>
            <a:r>
              <a:rPr lang="en-US" dirty="0"/>
              <a:t>, </a:t>
            </a:r>
            <a:r>
              <a:rPr lang="en-US" dirty="0">
                <a:hlinkClick r:id="rId3"/>
              </a:rPr>
              <a:t>scrypt</a:t>
            </a:r>
            <a:r>
              <a:rPr lang="en-US" dirty="0"/>
              <a:t>, </a:t>
            </a:r>
            <a:r>
              <a:rPr lang="en-US" dirty="0">
                <a:hlinkClick r:id="rId4"/>
              </a:rPr>
              <a:t>bcrypt</a:t>
            </a:r>
            <a:r>
              <a:rPr lang="en-US" dirty="0"/>
              <a:t> or </a:t>
            </a:r>
            <a:r>
              <a:rPr lang="en-US" dirty="0">
                <a:hlinkClick r:id="rId5"/>
              </a:rPr>
              <a:t>PBKDF2</a:t>
            </a:r>
            <a:r>
              <a:rPr lang="en-US" dirty="0"/>
              <a:t>.</a:t>
            </a:r>
          </a:p>
          <a:p>
            <a:r>
              <a:rPr lang="en-US" dirty="0"/>
              <a:t>Verify independently the effectiveness of configuration and settings.</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846169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fontScale="85000" lnSpcReduction="10000"/>
          </a:bodyPr>
          <a:lstStyle/>
          <a:p>
            <a:pPr marL="0" indent="0">
              <a:buNone/>
            </a:pPr>
            <a:r>
              <a:rPr lang="fr-FR" dirty="0" err="1"/>
              <a:t>Protect</a:t>
            </a:r>
            <a:r>
              <a:rPr lang="fr-FR" dirty="0"/>
              <a:t> sensitive data (</a:t>
            </a:r>
            <a:r>
              <a:rPr lang="fr-FR" dirty="0" err="1"/>
              <a:t>credit</a:t>
            </a:r>
            <a:r>
              <a:rPr lang="fr-FR" dirty="0"/>
              <a:t> </a:t>
            </a:r>
            <a:r>
              <a:rPr lang="fr-FR" dirty="0" err="1"/>
              <a:t>cards</a:t>
            </a:r>
            <a:r>
              <a:rPr lang="fr-FR" dirty="0"/>
              <a:t>, </a:t>
            </a:r>
            <a:r>
              <a:rPr lang="fr-FR" dirty="0" err="1"/>
              <a:t>authentication</a:t>
            </a:r>
            <a:r>
              <a:rPr lang="fr-FR" dirty="0"/>
              <a:t> </a:t>
            </a:r>
            <a:r>
              <a:rPr lang="fr-FR" dirty="0" err="1"/>
              <a:t>credentials</a:t>
            </a:r>
            <a:r>
              <a:rPr lang="fr-FR" dirty="0"/>
              <a:t>, ...)</a:t>
            </a:r>
          </a:p>
          <a:p>
            <a:pPr marL="0" indent="0">
              <a:buNone/>
            </a:pPr>
            <a:r>
              <a:rPr lang="fr-FR" dirty="0" err="1"/>
              <a:t>Encryption</a:t>
            </a:r>
            <a:r>
              <a:rPr lang="fr-FR" dirty="0"/>
              <a:t> at </a:t>
            </a:r>
            <a:r>
              <a:rPr lang="fr-FR" dirty="0" err="1"/>
              <a:t>rest</a:t>
            </a:r>
            <a:r>
              <a:rPr lang="fr-FR" dirty="0"/>
              <a:t> or in transit</a:t>
            </a:r>
          </a:p>
          <a:p>
            <a:pPr marL="0" indent="0">
              <a:buNone/>
            </a:pPr>
            <a:r>
              <a:rPr lang="fr-FR" dirty="0" err="1"/>
              <a:t>banyak</a:t>
            </a:r>
            <a:r>
              <a:rPr lang="fr-FR" dirty="0"/>
              <a:t> </a:t>
            </a:r>
            <a:r>
              <a:rPr lang="fr-FR" dirty="0" err="1"/>
              <a:t>aplikasi</a:t>
            </a:r>
            <a:r>
              <a:rPr lang="fr-FR" dirty="0"/>
              <a:t> web yang </a:t>
            </a:r>
            <a:r>
              <a:rPr lang="fr-FR" dirty="0" err="1"/>
              <a:t>tidak</a:t>
            </a:r>
            <a:r>
              <a:rPr lang="fr-FR" dirty="0"/>
              <a:t> </a:t>
            </a:r>
            <a:r>
              <a:rPr lang="fr-FR" dirty="0" err="1"/>
              <a:t>melindungi</a:t>
            </a:r>
            <a:r>
              <a:rPr lang="fr-FR" dirty="0"/>
              <a:t> data </a:t>
            </a:r>
            <a:r>
              <a:rPr lang="fr-FR" dirty="0" err="1"/>
              <a:t>rahasia</a:t>
            </a:r>
            <a:r>
              <a:rPr lang="fr-FR" dirty="0"/>
              <a:t> </a:t>
            </a:r>
            <a:r>
              <a:rPr lang="fr-FR" dirty="0" err="1"/>
              <a:t>dengan</a:t>
            </a:r>
            <a:r>
              <a:rPr lang="fr-FR" dirty="0"/>
              <a:t> </a:t>
            </a:r>
            <a:r>
              <a:rPr lang="fr-FR" dirty="0" err="1"/>
              <a:t>baik</a:t>
            </a:r>
            <a:r>
              <a:rPr lang="fr-FR" dirty="0"/>
              <a:t>. </a:t>
            </a:r>
            <a:r>
              <a:rPr lang="fr-FR" dirty="0" err="1"/>
              <a:t>Sepert</a:t>
            </a:r>
            <a:r>
              <a:rPr lang="fr-FR" dirty="0"/>
              <a:t> </a:t>
            </a:r>
            <a:r>
              <a:rPr lang="fr-FR" dirty="0" err="1"/>
              <a:t>kartu</a:t>
            </a:r>
            <a:r>
              <a:rPr lang="fr-FR" dirty="0"/>
              <a:t> </a:t>
            </a:r>
            <a:r>
              <a:rPr lang="fr-FR" dirty="0" err="1"/>
              <a:t>kredit</a:t>
            </a:r>
            <a:r>
              <a:rPr lang="fr-FR" dirty="0"/>
              <a:t>, </a:t>
            </a:r>
            <a:r>
              <a:rPr lang="fr-FR" dirty="0" err="1"/>
              <a:t>nomor</a:t>
            </a:r>
            <a:r>
              <a:rPr lang="fr-FR" dirty="0"/>
              <a:t> PIN, dan </a:t>
            </a:r>
            <a:r>
              <a:rPr lang="fr-FR" dirty="0" err="1"/>
              <a:t>kewenangan-kewenangan</a:t>
            </a:r>
            <a:r>
              <a:rPr lang="fr-FR" dirty="0"/>
              <a:t> </a:t>
            </a:r>
            <a:r>
              <a:rPr lang="fr-FR" dirty="0" err="1"/>
              <a:t>otentikasi</a:t>
            </a:r>
            <a:r>
              <a:rPr lang="fr-FR" dirty="0"/>
              <a:t>. </a:t>
            </a:r>
            <a:r>
              <a:rPr lang="fr-FR" dirty="0" err="1"/>
              <a:t>Penyerang</a:t>
            </a:r>
            <a:r>
              <a:rPr lang="fr-FR" dirty="0"/>
              <a:t> akan </a:t>
            </a:r>
            <a:r>
              <a:rPr lang="fr-FR" dirty="0" err="1"/>
              <a:t>mencuri</a:t>
            </a:r>
            <a:r>
              <a:rPr lang="fr-FR" dirty="0"/>
              <a:t> </a:t>
            </a:r>
            <a:r>
              <a:rPr lang="fr-FR" dirty="0" err="1"/>
              <a:t>atau</a:t>
            </a:r>
            <a:r>
              <a:rPr lang="fr-FR" dirty="0"/>
              <a:t> </a:t>
            </a:r>
            <a:r>
              <a:rPr lang="fr-FR" dirty="0" err="1"/>
              <a:t>merubah</a:t>
            </a:r>
            <a:r>
              <a:rPr lang="fr-FR" dirty="0"/>
              <a:t> data yang </a:t>
            </a:r>
            <a:r>
              <a:rPr lang="fr-FR" dirty="0" err="1"/>
              <a:t>diproteksi</a:t>
            </a:r>
            <a:r>
              <a:rPr lang="fr-FR" dirty="0"/>
              <a:t> </a:t>
            </a:r>
            <a:r>
              <a:rPr lang="fr-FR" dirty="0" err="1"/>
              <a:t>dengan</a:t>
            </a:r>
            <a:r>
              <a:rPr lang="fr-FR" dirty="0"/>
              <a:t> </a:t>
            </a:r>
            <a:r>
              <a:rPr lang="fr-FR" dirty="0" err="1"/>
              <a:t>lemah</a:t>
            </a:r>
            <a:r>
              <a:rPr lang="fr-FR" dirty="0"/>
              <a:t>, </a:t>
            </a:r>
            <a:r>
              <a:rPr lang="fr-FR" dirty="0" err="1"/>
              <a:t>untuk</a:t>
            </a:r>
            <a:r>
              <a:rPr lang="fr-FR" dirty="0"/>
              <a:t> </a:t>
            </a:r>
            <a:r>
              <a:rPr lang="fr-FR" dirty="0" err="1"/>
              <a:t>melakukan</a:t>
            </a:r>
            <a:r>
              <a:rPr lang="fr-FR" dirty="0"/>
              <a:t> </a:t>
            </a:r>
            <a:r>
              <a:rPr lang="fr-FR" dirty="0" err="1"/>
              <a:t>tindak</a:t>
            </a:r>
            <a:r>
              <a:rPr lang="fr-FR" dirty="0"/>
              <a:t> </a:t>
            </a:r>
            <a:r>
              <a:rPr lang="fr-FR" dirty="0" err="1"/>
              <a:t>pencurian</a:t>
            </a:r>
            <a:r>
              <a:rPr lang="fr-FR" dirty="0"/>
              <a:t> </a:t>
            </a:r>
            <a:r>
              <a:rPr lang="fr-FR" dirty="0" err="1"/>
              <a:t>identitas</a:t>
            </a:r>
            <a:r>
              <a:rPr lang="fr-FR" dirty="0"/>
              <a:t>, </a:t>
            </a:r>
            <a:r>
              <a:rPr lang="fr-FR" dirty="0" err="1"/>
              <a:t>kejahatan</a:t>
            </a:r>
            <a:r>
              <a:rPr lang="fr-FR" dirty="0"/>
              <a:t> </a:t>
            </a:r>
            <a:r>
              <a:rPr lang="fr-FR" dirty="0" err="1"/>
              <a:t>lewat</a:t>
            </a:r>
            <a:r>
              <a:rPr lang="fr-FR" dirty="0"/>
              <a:t> </a:t>
            </a:r>
            <a:r>
              <a:rPr lang="fr-FR" dirty="0" err="1"/>
              <a:t>kartu</a:t>
            </a:r>
            <a:r>
              <a:rPr lang="fr-FR" dirty="0"/>
              <a:t> </a:t>
            </a:r>
            <a:r>
              <a:rPr lang="fr-FR" dirty="0" err="1"/>
              <a:t>kredit</a:t>
            </a:r>
            <a:r>
              <a:rPr lang="fr-FR" dirty="0"/>
              <a:t>, </a:t>
            </a:r>
            <a:r>
              <a:rPr lang="fr-FR" dirty="0" err="1"/>
              <a:t>pencurian</a:t>
            </a:r>
            <a:r>
              <a:rPr lang="fr-FR" dirty="0"/>
              <a:t> </a:t>
            </a:r>
            <a:r>
              <a:rPr lang="fr-FR" dirty="0" err="1"/>
              <a:t>identitas</a:t>
            </a:r>
            <a:r>
              <a:rPr lang="fr-FR" dirty="0"/>
              <a:t>, </a:t>
            </a:r>
            <a:r>
              <a:rPr lang="fr-FR" dirty="0" err="1"/>
              <a:t>atau</a:t>
            </a:r>
            <a:r>
              <a:rPr lang="fr-FR" dirty="0"/>
              <a:t> </a:t>
            </a:r>
            <a:r>
              <a:rPr lang="fr-FR" dirty="0" err="1"/>
              <a:t>kejahatan</a:t>
            </a:r>
            <a:r>
              <a:rPr lang="fr-FR" dirty="0"/>
              <a:t> </a:t>
            </a:r>
            <a:r>
              <a:rPr lang="fr-FR" dirty="0" err="1"/>
              <a:t>lainnya</a:t>
            </a:r>
            <a:r>
              <a:rPr lang="fr-FR" dirty="0"/>
              <a:t>.  Data </a:t>
            </a:r>
            <a:r>
              <a:rPr lang="fr-FR" dirty="0" err="1"/>
              <a:t>rahasia</a:t>
            </a:r>
            <a:r>
              <a:rPr lang="fr-FR" dirty="0"/>
              <a:t> </a:t>
            </a:r>
            <a:r>
              <a:rPr lang="fr-FR" dirty="0" err="1"/>
              <a:t>pantas</a:t>
            </a:r>
            <a:r>
              <a:rPr lang="fr-FR" dirty="0"/>
              <a:t> </a:t>
            </a:r>
            <a:r>
              <a:rPr lang="fr-FR" dirty="0" err="1"/>
              <a:t>terlindungi</a:t>
            </a:r>
            <a:r>
              <a:rPr lang="fr-FR" dirty="0"/>
              <a:t> </a:t>
            </a:r>
            <a:r>
              <a:rPr lang="fr-FR" dirty="0" err="1"/>
              <a:t>dengan</a:t>
            </a:r>
            <a:r>
              <a:rPr lang="fr-FR" dirty="0"/>
              <a:t> </a:t>
            </a:r>
            <a:r>
              <a:rPr lang="fr-FR" dirty="0" err="1"/>
              <a:t>baik</a:t>
            </a:r>
            <a:r>
              <a:rPr lang="fr-FR" dirty="0"/>
              <a:t> </a:t>
            </a:r>
            <a:r>
              <a:rPr lang="fr-FR" dirty="0" err="1"/>
              <a:t>menggunakan</a:t>
            </a:r>
            <a:r>
              <a:rPr lang="fr-FR" dirty="0"/>
              <a:t> </a:t>
            </a:r>
            <a:r>
              <a:rPr lang="fr-FR" dirty="0" err="1"/>
              <a:t>sandi</a:t>
            </a:r>
            <a:r>
              <a:rPr lang="fr-FR" dirty="0"/>
              <a:t> </a:t>
            </a:r>
            <a:r>
              <a:rPr lang="fr-FR" dirty="0" err="1"/>
              <a:t>enskripsi</a:t>
            </a:r>
            <a:r>
              <a:rPr lang="fr-FR" dirty="0"/>
              <a:t> </a:t>
            </a:r>
            <a:r>
              <a:rPr lang="fr-FR" dirty="0" err="1"/>
              <a:t>ketika</a:t>
            </a:r>
            <a:r>
              <a:rPr lang="fr-FR" dirty="0"/>
              <a:t> </a:t>
            </a:r>
            <a:r>
              <a:rPr lang="fr-FR" dirty="0" err="1"/>
              <a:t>tinggal</a:t>
            </a:r>
            <a:r>
              <a:rPr lang="fr-FR" dirty="0"/>
              <a:t> </a:t>
            </a:r>
            <a:r>
              <a:rPr lang="fr-FR" dirty="0" err="1"/>
              <a:t>atau</a:t>
            </a:r>
            <a:r>
              <a:rPr lang="fr-FR" dirty="0"/>
              <a:t> </a:t>
            </a:r>
            <a:r>
              <a:rPr lang="fr-FR" dirty="0" err="1"/>
              <a:t>dalam</a:t>
            </a:r>
            <a:r>
              <a:rPr lang="fr-FR" dirty="0"/>
              <a:t> transit, </a:t>
            </a:r>
            <a:r>
              <a:rPr lang="fr-FR" dirty="0" err="1"/>
              <a:t>sebagai</a:t>
            </a:r>
            <a:r>
              <a:rPr lang="fr-FR" dirty="0"/>
              <a:t> </a:t>
            </a:r>
            <a:r>
              <a:rPr lang="fr-FR" dirty="0" err="1"/>
              <a:t>pencegahan</a:t>
            </a:r>
            <a:r>
              <a:rPr lang="fr-FR" dirty="0"/>
              <a:t> </a:t>
            </a:r>
            <a:r>
              <a:rPr lang="fr-FR" dirty="0" err="1"/>
              <a:t>khusus</a:t>
            </a:r>
            <a:r>
              <a:rPr lang="fr-FR" dirty="0"/>
              <a:t> </a:t>
            </a:r>
            <a:r>
              <a:rPr lang="fr-FR" dirty="0" err="1"/>
              <a:t>atas</a:t>
            </a:r>
            <a:r>
              <a:rPr lang="fr-FR" dirty="0"/>
              <a:t> </a:t>
            </a:r>
            <a:r>
              <a:rPr lang="fr-FR" dirty="0" err="1"/>
              <a:t>tidak</a:t>
            </a:r>
            <a:r>
              <a:rPr lang="fr-FR" dirty="0"/>
              <a:t> </a:t>
            </a:r>
            <a:r>
              <a:rPr lang="fr-FR" dirty="0" err="1"/>
              <a:t>kejahatan</a:t>
            </a:r>
            <a:r>
              <a:rPr lang="fr-FR" dirty="0"/>
              <a:t> </a:t>
            </a:r>
            <a:r>
              <a:rPr lang="fr-FR" dirty="0" err="1"/>
              <a:t>ketika</a:t>
            </a:r>
            <a:r>
              <a:rPr lang="fr-FR" dirty="0"/>
              <a:t> </a:t>
            </a:r>
            <a:r>
              <a:rPr lang="fr-FR" dirty="0" err="1"/>
              <a:t>ketika</a:t>
            </a:r>
            <a:r>
              <a:rPr lang="fr-FR" dirty="0"/>
              <a:t> </a:t>
            </a:r>
            <a:r>
              <a:rPr lang="fr-FR" dirty="0" err="1"/>
              <a:t>tampil</a:t>
            </a:r>
            <a:r>
              <a:rPr lang="fr-FR" dirty="0"/>
              <a:t> </a:t>
            </a:r>
            <a:r>
              <a:rPr lang="fr-FR"/>
              <a:t>di browser.</a:t>
            </a:r>
            <a:endParaRPr lang="fr-FR" dirty="0"/>
          </a:p>
        </p:txBody>
      </p:sp>
      <p:sp>
        <p:nvSpPr>
          <p:cNvPr id="2" name="Titre 1"/>
          <p:cNvSpPr>
            <a:spLocks noGrp="1"/>
          </p:cNvSpPr>
          <p:nvPr>
            <p:ph type="title"/>
          </p:nvPr>
        </p:nvSpPr>
        <p:spPr/>
        <p:txBody>
          <a:bodyPr/>
          <a:lstStyle/>
          <a:p>
            <a:pPr algn="l"/>
            <a:r>
              <a:rPr lang="fr-FR" sz="3600" cap="small" dirty="0"/>
              <a:t>A3 - Pengungkapan Data Sensitif</a:t>
            </a:r>
          </a:p>
        </p:txBody>
      </p:sp>
    </p:spTree>
    <p:extLst>
      <p:ext uri="{BB962C8B-B14F-4D97-AF65-F5344CB8AC3E}">
        <p14:creationId xmlns:p14="http://schemas.microsoft.com/office/powerpoint/2010/main" val="2809063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759623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000" dirty="0"/>
              <a:t>http://172.16.2.112/mutillidae/index.php?page=robots.txt</a:t>
            </a:r>
          </a:p>
        </p:txBody>
      </p:sp>
    </p:spTree>
    <p:extLst>
      <p:ext uri="{BB962C8B-B14F-4D97-AF65-F5344CB8AC3E}">
        <p14:creationId xmlns:p14="http://schemas.microsoft.com/office/powerpoint/2010/main" val="396956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0" indent="0">
              <a:buNone/>
            </a:pP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3" name="Image 2" descr="Barack-Obama-Stunning-Declin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3" y="1773187"/>
            <a:ext cx="2185279" cy="1368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4247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1800" dirty="0"/>
              <a:t>http://172.16.2.112/mutillidae/index.php?page=passwords/accounts.txt</a:t>
            </a:r>
          </a:p>
        </p:txBody>
      </p:sp>
    </p:spTree>
    <p:extLst>
      <p:ext uri="{BB962C8B-B14F-4D97-AF65-F5344CB8AC3E}">
        <p14:creationId xmlns:p14="http://schemas.microsoft.com/office/powerpoint/2010/main" val="1761435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53336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33593" r="37840"/>
          <a:stretch/>
        </p:blipFill>
        <p:spPr bwMode="auto">
          <a:xfrm>
            <a:off x="239310" y="935314"/>
            <a:ext cx="4999118" cy="2846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1854" r="45592" b="12765"/>
          <a:stretch/>
        </p:blipFill>
        <p:spPr bwMode="auto">
          <a:xfrm>
            <a:off x="239310" y="3905572"/>
            <a:ext cx="7079013" cy="2588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4978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54F74-CFC8-ED49-B718-F91C5976EF69}"/>
              </a:ext>
            </a:extLst>
          </p:cNvPr>
          <p:cNvSpPr>
            <a:spLocks noGrp="1"/>
          </p:cNvSpPr>
          <p:nvPr>
            <p:ph idx="1"/>
          </p:nvPr>
        </p:nvSpPr>
        <p:spPr/>
        <p:txBody>
          <a:bodyPr/>
          <a:lstStyle/>
          <a:p>
            <a:r>
              <a:rPr lang="en-ID" dirty="0"/>
              <a:t>Install </a:t>
            </a:r>
            <a:r>
              <a:rPr lang="en-ID" dirty="0">
                <a:hlinkClick r:id="rId2"/>
              </a:rPr>
              <a:t>Docker</a:t>
            </a:r>
            <a:endParaRPr lang="en-ID" dirty="0"/>
          </a:p>
          <a:p>
            <a:r>
              <a:rPr lang="en-ID" dirty="0"/>
              <a:t>Run docker pull </a:t>
            </a:r>
            <a:r>
              <a:rPr lang="en-ID" dirty="0" err="1"/>
              <a:t>bkimminich</a:t>
            </a:r>
            <a:r>
              <a:rPr lang="en-ID" dirty="0"/>
              <a:t>/juice-shop</a:t>
            </a:r>
          </a:p>
          <a:p>
            <a:r>
              <a:rPr lang="en-ID" dirty="0"/>
              <a:t>Run docker run --rm -p 3000:3000 </a:t>
            </a:r>
            <a:r>
              <a:rPr lang="en-ID" dirty="0" err="1"/>
              <a:t>bkimminich</a:t>
            </a:r>
            <a:r>
              <a:rPr lang="en-ID" dirty="0"/>
              <a:t>/juice-shop</a:t>
            </a:r>
          </a:p>
          <a:p>
            <a:r>
              <a:rPr lang="en-ID" dirty="0"/>
              <a:t>Browse to </a:t>
            </a:r>
            <a:r>
              <a:rPr lang="en-ID" dirty="0">
                <a:hlinkClick r:id="rId3"/>
              </a:rPr>
              <a:t>http://localhost:3000</a:t>
            </a:r>
            <a:r>
              <a:rPr lang="en-ID" dirty="0"/>
              <a:t> (on macOS and Windows browse to </a:t>
            </a:r>
            <a:r>
              <a:rPr lang="en-ID" dirty="0">
                <a:hlinkClick r:id="rId4"/>
              </a:rPr>
              <a:t>http://192.168.99.100:3000</a:t>
            </a:r>
            <a:r>
              <a:rPr lang="en-ID" dirty="0"/>
              <a:t> if you are using docker-machine instead of the native docker installation)</a:t>
            </a:r>
          </a:p>
          <a:p>
            <a:endParaRPr lang="en-US" dirty="0"/>
          </a:p>
        </p:txBody>
      </p:sp>
      <p:sp>
        <p:nvSpPr>
          <p:cNvPr id="3" name="Title 2">
            <a:extLst>
              <a:ext uri="{FF2B5EF4-FFF2-40B4-BE49-F238E27FC236}">
                <a16:creationId xmlns:a16="http://schemas.microsoft.com/office/drawing/2014/main" id="{08495C4F-5CBB-B144-8B1C-F25063600CAC}"/>
              </a:ext>
            </a:extLst>
          </p:cNvPr>
          <p:cNvSpPr>
            <a:spLocks noGrp="1"/>
          </p:cNvSpPr>
          <p:nvPr>
            <p:ph type="title"/>
          </p:nvPr>
        </p:nvSpPr>
        <p:spPr/>
        <p:txBody>
          <a:bodyPr>
            <a:normAutofit fontScale="90000"/>
          </a:bodyPr>
          <a:lstStyle/>
          <a:p>
            <a:r>
              <a:rPr lang="en-US" dirty="0"/>
              <a:t>Juice Shop – A3 Sensitive Data Exposure</a:t>
            </a:r>
          </a:p>
        </p:txBody>
      </p:sp>
    </p:spTree>
    <p:extLst>
      <p:ext uri="{BB962C8B-B14F-4D97-AF65-F5344CB8AC3E}">
        <p14:creationId xmlns:p14="http://schemas.microsoft.com/office/powerpoint/2010/main" val="2390222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fontScale="85000" lnSpcReduction="10000"/>
          </a:bodyPr>
          <a:lstStyle/>
          <a:p>
            <a:pPr marL="0" indent="0">
              <a:buNone/>
            </a:pPr>
            <a:r>
              <a:rPr lang="fr-FR" dirty="0" err="1"/>
              <a:t>Protect</a:t>
            </a:r>
            <a:r>
              <a:rPr lang="fr-FR" dirty="0"/>
              <a:t> sensitive data (</a:t>
            </a:r>
            <a:r>
              <a:rPr lang="fr-FR" dirty="0" err="1"/>
              <a:t>credit</a:t>
            </a:r>
            <a:r>
              <a:rPr lang="fr-FR" dirty="0"/>
              <a:t> </a:t>
            </a:r>
            <a:r>
              <a:rPr lang="fr-FR" dirty="0" err="1"/>
              <a:t>cards</a:t>
            </a:r>
            <a:r>
              <a:rPr lang="fr-FR" dirty="0"/>
              <a:t>, </a:t>
            </a:r>
            <a:r>
              <a:rPr lang="fr-FR" dirty="0" err="1"/>
              <a:t>authentication</a:t>
            </a:r>
            <a:r>
              <a:rPr lang="fr-FR" dirty="0"/>
              <a:t> </a:t>
            </a:r>
            <a:r>
              <a:rPr lang="fr-FR" dirty="0" err="1"/>
              <a:t>credentials</a:t>
            </a:r>
            <a:r>
              <a:rPr lang="fr-FR" dirty="0"/>
              <a:t>, ...)</a:t>
            </a:r>
          </a:p>
          <a:p>
            <a:pPr marL="0" indent="0">
              <a:buNone/>
            </a:pPr>
            <a:r>
              <a:rPr lang="fr-FR" dirty="0" err="1"/>
              <a:t>Encryption</a:t>
            </a:r>
            <a:r>
              <a:rPr lang="fr-FR" dirty="0"/>
              <a:t> at </a:t>
            </a:r>
            <a:r>
              <a:rPr lang="fr-FR" dirty="0" err="1"/>
              <a:t>rest</a:t>
            </a:r>
            <a:r>
              <a:rPr lang="fr-FR" dirty="0"/>
              <a:t> or in transit</a:t>
            </a:r>
          </a:p>
          <a:p>
            <a:pPr marL="0" indent="0">
              <a:buNone/>
            </a:pPr>
            <a:r>
              <a:rPr lang="fr-FR" dirty="0" err="1"/>
              <a:t>banyak</a:t>
            </a:r>
            <a:r>
              <a:rPr lang="fr-FR" dirty="0"/>
              <a:t> </a:t>
            </a:r>
            <a:r>
              <a:rPr lang="fr-FR" dirty="0" err="1"/>
              <a:t>aplikasi</a:t>
            </a:r>
            <a:r>
              <a:rPr lang="fr-FR" dirty="0"/>
              <a:t> web yang </a:t>
            </a:r>
            <a:r>
              <a:rPr lang="fr-FR" dirty="0" err="1"/>
              <a:t>tidak</a:t>
            </a:r>
            <a:r>
              <a:rPr lang="fr-FR" dirty="0"/>
              <a:t> </a:t>
            </a:r>
            <a:r>
              <a:rPr lang="fr-FR" dirty="0" err="1"/>
              <a:t>melindungi</a:t>
            </a:r>
            <a:r>
              <a:rPr lang="fr-FR" dirty="0"/>
              <a:t> data </a:t>
            </a:r>
            <a:r>
              <a:rPr lang="fr-FR" dirty="0" err="1"/>
              <a:t>rahasia</a:t>
            </a:r>
            <a:r>
              <a:rPr lang="fr-FR" dirty="0"/>
              <a:t> </a:t>
            </a:r>
            <a:r>
              <a:rPr lang="fr-FR" dirty="0" err="1"/>
              <a:t>dengan</a:t>
            </a:r>
            <a:r>
              <a:rPr lang="fr-FR" dirty="0"/>
              <a:t> </a:t>
            </a:r>
            <a:r>
              <a:rPr lang="fr-FR" dirty="0" err="1"/>
              <a:t>baik</a:t>
            </a:r>
            <a:r>
              <a:rPr lang="fr-FR" dirty="0"/>
              <a:t>. </a:t>
            </a:r>
            <a:r>
              <a:rPr lang="fr-FR" dirty="0" err="1"/>
              <a:t>Sepert</a:t>
            </a:r>
            <a:r>
              <a:rPr lang="fr-FR" dirty="0"/>
              <a:t> </a:t>
            </a:r>
            <a:r>
              <a:rPr lang="fr-FR" dirty="0" err="1"/>
              <a:t>kartu</a:t>
            </a:r>
            <a:r>
              <a:rPr lang="fr-FR" dirty="0"/>
              <a:t> </a:t>
            </a:r>
            <a:r>
              <a:rPr lang="fr-FR" dirty="0" err="1"/>
              <a:t>kredit</a:t>
            </a:r>
            <a:r>
              <a:rPr lang="fr-FR" dirty="0"/>
              <a:t>, </a:t>
            </a:r>
            <a:r>
              <a:rPr lang="fr-FR" dirty="0" err="1"/>
              <a:t>nomor</a:t>
            </a:r>
            <a:r>
              <a:rPr lang="fr-FR" dirty="0"/>
              <a:t> PIN, dan </a:t>
            </a:r>
            <a:r>
              <a:rPr lang="fr-FR" dirty="0" err="1"/>
              <a:t>kewenangan-kewenangan</a:t>
            </a:r>
            <a:r>
              <a:rPr lang="fr-FR" dirty="0"/>
              <a:t> </a:t>
            </a:r>
            <a:r>
              <a:rPr lang="fr-FR" dirty="0" err="1"/>
              <a:t>otentikasi</a:t>
            </a:r>
            <a:r>
              <a:rPr lang="fr-FR" dirty="0"/>
              <a:t>. </a:t>
            </a:r>
            <a:r>
              <a:rPr lang="fr-FR" dirty="0" err="1"/>
              <a:t>Penyerang</a:t>
            </a:r>
            <a:r>
              <a:rPr lang="fr-FR" dirty="0"/>
              <a:t> akan </a:t>
            </a:r>
            <a:r>
              <a:rPr lang="fr-FR" dirty="0" err="1"/>
              <a:t>mencuri</a:t>
            </a:r>
            <a:r>
              <a:rPr lang="fr-FR" dirty="0"/>
              <a:t> </a:t>
            </a:r>
            <a:r>
              <a:rPr lang="fr-FR" dirty="0" err="1"/>
              <a:t>atau</a:t>
            </a:r>
            <a:r>
              <a:rPr lang="fr-FR" dirty="0"/>
              <a:t> </a:t>
            </a:r>
            <a:r>
              <a:rPr lang="fr-FR" dirty="0" err="1"/>
              <a:t>merubah</a:t>
            </a:r>
            <a:r>
              <a:rPr lang="fr-FR" dirty="0"/>
              <a:t> data yang </a:t>
            </a:r>
            <a:r>
              <a:rPr lang="fr-FR" dirty="0" err="1"/>
              <a:t>diproteksi</a:t>
            </a:r>
            <a:r>
              <a:rPr lang="fr-FR" dirty="0"/>
              <a:t> </a:t>
            </a:r>
            <a:r>
              <a:rPr lang="fr-FR" dirty="0" err="1"/>
              <a:t>dengan</a:t>
            </a:r>
            <a:r>
              <a:rPr lang="fr-FR" dirty="0"/>
              <a:t> </a:t>
            </a:r>
            <a:r>
              <a:rPr lang="fr-FR" dirty="0" err="1"/>
              <a:t>lemah</a:t>
            </a:r>
            <a:r>
              <a:rPr lang="fr-FR" dirty="0"/>
              <a:t>, </a:t>
            </a:r>
            <a:r>
              <a:rPr lang="fr-FR" dirty="0" err="1"/>
              <a:t>untuk</a:t>
            </a:r>
            <a:r>
              <a:rPr lang="fr-FR" dirty="0"/>
              <a:t> </a:t>
            </a:r>
            <a:r>
              <a:rPr lang="fr-FR" dirty="0" err="1"/>
              <a:t>melakukan</a:t>
            </a:r>
            <a:r>
              <a:rPr lang="fr-FR" dirty="0"/>
              <a:t> </a:t>
            </a:r>
            <a:r>
              <a:rPr lang="fr-FR" dirty="0" err="1"/>
              <a:t>tindak</a:t>
            </a:r>
            <a:r>
              <a:rPr lang="fr-FR" dirty="0"/>
              <a:t> </a:t>
            </a:r>
            <a:r>
              <a:rPr lang="fr-FR" dirty="0" err="1"/>
              <a:t>pencurian</a:t>
            </a:r>
            <a:r>
              <a:rPr lang="fr-FR" dirty="0"/>
              <a:t> </a:t>
            </a:r>
            <a:r>
              <a:rPr lang="fr-FR" dirty="0" err="1"/>
              <a:t>identitas</a:t>
            </a:r>
            <a:r>
              <a:rPr lang="fr-FR" dirty="0"/>
              <a:t>, </a:t>
            </a:r>
            <a:r>
              <a:rPr lang="fr-FR" dirty="0" err="1"/>
              <a:t>kejahatan</a:t>
            </a:r>
            <a:r>
              <a:rPr lang="fr-FR" dirty="0"/>
              <a:t> </a:t>
            </a:r>
            <a:r>
              <a:rPr lang="fr-FR" dirty="0" err="1"/>
              <a:t>lewat</a:t>
            </a:r>
            <a:r>
              <a:rPr lang="fr-FR" dirty="0"/>
              <a:t> </a:t>
            </a:r>
            <a:r>
              <a:rPr lang="fr-FR" dirty="0" err="1"/>
              <a:t>kartu</a:t>
            </a:r>
            <a:r>
              <a:rPr lang="fr-FR" dirty="0"/>
              <a:t> </a:t>
            </a:r>
            <a:r>
              <a:rPr lang="fr-FR" dirty="0" err="1"/>
              <a:t>kredit</a:t>
            </a:r>
            <a:r>
              <a:rPr lang="fr-FR" dirty="0"/>
              <a:t>, </a:t>
            </a:r>
            <a:r>
              <a:rPr lang="fr-FR" dirty="0" err="1"/>
              <a:t>pencurian</a:t>
            </a:r>
            <a:r>
              <a:rPr lang="fr-FR" dirty="0"/>
              <a:t> </a:t>
            </a:r>
            <a:r>
              <a:rPr lang="fr-FR" dirty="0" err="1"/>
              <a:t>identitas</a:t>
            </a:r>
            <a:r>
              <a:rPr lang="fr-FR" dirty="0"/>
              <a:t>, </a:t>
            </a:r>
            <a:r>
              <a:rPr lang="fr-FR" dirty="0" err="1"/>
              <a:t>atau</a:t>
            </a:r>
            <a:r>
              <a:rPr lang="fr-FR" dirty="0"/>
              <a:t> </a:t>
            </a:r>
            <a:r>
              <a:rPr lang="fr-FR" dirty="0" err="1"/>
              <a:t>kejahatan</a:t>
            </a:r>
            <a:r>
              <a:rPr lang="fr-FR" dirty="0"/>
              <a:t> </a:t>
            </a:r>
            <a:r>
              <a:rPr lang="fr-FR" dirty="0" err="1"/>
              <a:t>lainnya</a:t>
            </a:r>
            <a:r>
              <a:rPr lang="fr-FR" dirty="0"/>
              <a:t>.  Data </a:t>
            </a:r>
            <a:r>
              <a:rPr lang="fr-FR" dirty="0" err="1"/>
              <a:t>rahasia</a:t>
            </a:r>
            <a:r>
              <a:rPr lang="fr-FR" dirty="0"/>
              <a:t> </a:t>
            </a:r>
            <a:r>
              <a:rPr lang="fr-FR" dirty="0" err="1"/>
              <a:t>pantas</a:t>
            </a:r>
            <a:r>
              <a:rPr lang="fr-FR" dirty="0"/>
              <a:t> </a:t>
            </a:r>
            <a:r>
              <a:rPr lang="fr-FR" dirty="0" err="1"/>
              <a:t>terlindungi</a:t>
            </a:r>
            <a:r>
              <a:rPr lang="fr-FR" dirty="0"/>
              <a:t> </a:t>
            </a:r>
            <a:r>
              <a:rPr lang="fr-FR" dirty="0" err="1"/>
              <a:t>dengan</a:t>
            </a:r>
            <a:r>
              <a:rPr lang="fr-FR" dirty="0"/>
              <a:t> </a:t>
            </a:r>
            <a:r>
              <a:rPr lang="fr-FR" dirty="0" err="1"/>
              <a:t>baik</a:t>
            </a:r>
            <a:r>
              <a:rPr lang="fr-FR" dirty="0"/>
              <a:t> </a:t>
            </a:r>
            <a:r>
              <a:rPr lang="fr-FR" dirty="0" err="1"/>
              <a:t>menggunakan</a:t>
            </a:r>
            <a:r>
              <a:rPr lang="fr-FR" dirty="0"/>
              <a:t> </a:t>
            </a:r>
            <a:r>
              <a:rPr lang="fr-FR" dirty="0" err="1"/>
              <a:t>sandi</a:t>
            </a:r>
            <a:r>
              <a:rPr lang="fr-FR" dirty="0"/>
              <a:t> </a:t>
            </a:r>
            <a:r>
              <a:rPr lang="fr-FR" dirty="0" err="1"/>
              <a:t>enskripsi</a:t>
            </a:r>
            <a:r>
              <a:rPr lang="fr-FR" dirty="0"/>
              <a:t> </a:t>
            </a:r>
            <a:r>
              <a:rPr lang="fr-FR" dirty="0" err="1"/>
              <a:t>ketika</a:t>
            </a:r>
            <a:r>
              <a:rPr lang="fr-FR" dirty="0"/>
              <a:t> </a:t>
            </a:r>
            <a:r>
              <a:rPr lang="fr-FR" dirty="0" err="1"/>
              <a:t>tinggal</a:t>
            </a:r>
            <a:r>
              <a:rPr lang="fr-FR" dirty="0"/>
              <a:t> </a:t>
            </a:r>
            <a:r>
              <a:rPr lang="fr-FR" dirty="0" err="1"/>
              <a:t>atau</a:t>
            </a:r>
            <a:r>
              <a:rPr lang="fr-FR" dirty="0"/>
              <a:t> </a:t>
            </a:r>
            <a:r>
              <a:rPr lang="fr-FR" dirty="0" err="1"/>
              <a:t>dalam</a:t>
            </a:r>
            <a:r>
              <a:rPr lang="fr-FR" dirty="0"/>
              <a:t> transit, </a:t>
            </a:r>
            <a:r>
              <a:rPr lang="fr-FR" dirty="0" err="1"/>
              <a:t>sebagai</a:t>
            </a:r>
            <a:r>
              <a:rPr lang="fr-FR" dirty="0"/>
              <a:t> </a:t>
            </a:r>
            <a:r>
              <a:rPr lang="fr-FR" dirty="0" err="1"/>
              <a:t>pencegahan</a:t>
            </a:r>
            <a:r>
              <a:rPr lang="fr-FR" dirty="0"/>
              <a:t> </a:t>
            </a:r>
            <a:r>
              <a:rPr lang="fr-FR" dirty="0" err="1"/>
              <a:t>khusus</a:t>
            </a:r>
            <a:r>
              <a:rPr lang="fr-FR" dirty="0"/>
              <a:t> </a:t>
            </a:r>
            <a:r>
              <a:rPr lang="fr-FR" dirty="0" err="1"/>
              <a:t>atas</a:t>
            </a:r>
            <a:r>
              <a:rPr lang="fr-FR" dirty="0"/>
              <a:t> </a:t>
            </a:r>
            <a:r>
              <a:rPr lang="fr-FR" dirty="0" err="1"/>
              <a:t>tidak</a:t>
            </a:r>
            <a:r>
              <a:rPr lang="fr-FR" dirty="0"/>
              <a:t> </a:t>
            </a:r>
            <a:r>
              <a:rPr lang="fr-FR" dirty="0" err="1"/>
              <a:t>kejahatan</a:t>
            </a:r>
            <a:r>
              <a:rPr lang="fr-FR" dirty="0"/>
              <a:t> </a:t>
            </a:r>
            <a:r>
              <a:rPr lang="fr-FR" dirty="0" err="1"/>
              <a:t>ketika</a:t>
            </a:r>
            <a:r>
              <a:rPr lang="fr-FR" dirty="0"/>
              <a:t> </a:t>
            </a:r>
            <a:r>
              <a:rPr lang="fr-FR" dirty="0" err="1"/>
              <a:t>ketika</a:t>
            </a:r>
            <a:r>
              <a:rPr lang="fr-FR" dirty="0"/>
              <a:t> </a:t>
            </a:r>
            <a:r>
              <a:rPr lang="fr-FR" dirty="0" err="1"/>
              <a:t>tampil</a:t>
            </a:r>
            <a:r>
              <a:rPr lang="fr-FR" dirty="0"/>
              <a:t> </a:t>
            </a:r>
            <a:r>
              <a:rPr lang="fr-FR"/>
              <a:t>di browser.</a:t>
            </a:r>
            <a:endParaRPr lang="fr-FR" dirty="0"/>
          </a:p>
        </p:txBody>
      </p:sp>
      <p:sp>
        <p:nvSpPr>
          <p:cNvPr id="2" name="Titre 1"/>
          <p:cNvSpPr>
            <a:spLocks noGrp="1"/>
          </p:cNvSpPr>
          <p:nvPr>
            <p:ph type="title"/>
          </p:nvPr>
        </p:nvSpPr>
        <p:spPr/>
        <p:txBody>
          <a:bodyPr/>
          <a:lstStyle/>
          <a:p>
            <a:pPr algn="l"/>
            <a:r>
              <a:rPr lang="fr-FR" sz="3600" cap="small" dirty="0"/>
              <a:t>A6 - </a:t>
            </a:r>
            <a:r>
              <a:rPr lang="fr-FR" sz="3600" cap="small" dirty="0" err="1"/>
              <a:t>Pengungkapan</a:t>
            </a:r>
            <a:r>
              <a:rPr lang="fr-FR" sz="3600" cap="small" dirty="0"/>
              <a:t> Data Sensitif</a:t>
            </a:r>
          </a:p>
        </p:txBody>
      </p:sp>
    </p:spTree>
    <p:extLst>
      <p:ext uri="{BB962C8B-B14F-4D97-AF65-F5344CB8AC3E}">
        <p14:creationId xmlns:p14="http://schemas.microsoft.com/office/powerpoint/2010/main" val="2838044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005D58-C063-704C-AD47-6191D31AFA96}"/>
              </a:ext>
            </a:extLst>
          </p:cNvPr>
          <p:cNvSpPr>
            <a:spLocks noGrp="1"/>
          </p:cNvSpPr>
          <p:nvPr>
            <p:ph idx="1"/>
          </p:nvPr>
        </p:nvSpPr>
        <p:spPr>
          <a:xfrm>
            <a:off x="457200" y="1952978"/>
            <a:ext cx="7408333" cy="3450696"/>
          </a:xfrm>
        </p:spPr>
        <p:txBody>
          <a:bodyPr>
            <a:normAutofit fontScale="85000" lnSpcReduction="10000"/>
          </a:bodyPr>
          <a:lstStyle/>
          <a:p>
            <a:r>
              <a:rPr lang="en-ID" b="1" dirty="0"/>
              <a:t>Find the endpoint that serves usage data to be scraped by a popular monitoring system</a:t>
            </a:r>
          </a:p>
          <a:p>
            <a:r>
              <a:rPr lang="en-ID" dirty="0"/>
              <a:t>Scroll through </a:t>
            </a:r>
            <a:r>
              <a:rPr lang="en-ID" dirty="0">
                <a:hlinkClick r:id="rId2"/>
              </a:rPr>
              <a:t>https://prometheus.io/docs/introduction/first_steps</a:t>
            </a:r>
            <a:endParaRPr lang="en-ID" dirty="0"/>
          </a:p>
          <a:p>
            <a:r>
              <a:rPr lang="en-ID" dirty="0"/>
              <a:t>You should notice several mentions of /metrics as the default path scraped by Prometheus, e.g. "Prometheus expects metrics to be available on targets on a path of /metrics."</a:t>
            </a:r>
          </a:p>
          <a:p>
            <a:r>
              <a:rPr lang="en-ID" dirty="0"/>
              <a:t>Visit </a:t>
            </a:r>
            <a:r>
              <a:rPr lang="en-ID" dirty="0">
                <a:hlinkClick r:id="rId3"/>
              </a:rPr>
              <a:t>http://localhost:3000/metrics</a:t>
            </a:r>
            <a:r>
              <a:rPr lang="en-ID" dirty="0"/>
              <a:t> to view the actual Prometheus metrics of the Juice Shop and solve this challenge</a:t>
            </a:r>
          </a:p>
          <a:p>
            <a:pPr marL="0" indent="0">
              <a:buNone/>
            </a:pPr>
            <a:br>
              <a:rPr lang="en-ID" dirty="0"/>
            </a:br>
            <a:endParaRPr lang="en-US" dirty="0"/>
          </a:p>
        </p:txBody>
      </p:sp>
      <p:sp>
        <p:nvSpPr>
          <p:cNvPr id="3" name="Title 2">
            <a:extLst>
              <a:ext uri="{FF2B5EF4-FFF2-40B4-BE49-F238E27FC236}">
                <a16:creationId xmlns:a16="http://schemas.microsoft.com/office/drawing/2014/main" id="{CF04C3B5-3B4A-104D-B1B6-CD4B341F07F6}"/>
              </a:ext>
            </a:extLst>
          </p:cNvPr>
          <p:cNvSpPr>
            <a:spLocks noGrp="1"/>
          </p:cNvSpPr>
          <p:nvPr>
            <p:ph type="title"/>
          </p:nvPr>
        </p:nvSpPr>
        <p:spPr/>
        <p:txBody>
          <a:bodyPr>
            <a:normAutofit fontScale="90000"/>
          </a:bodyPr>
          <a:lstStyle/>
          <a:p>
            <a:r>
              <a:rPr lang="en-US" dirty="0"/>
              <a:t>Juice shop- A3.Sensitive Data Exposure</a:t>
            </a:r>
          </a:p>
        </p:txBody>
      </p:sp>
    </p:spTree>
    <p:extLst>
      <p:ext uri="{BB962C8B-B14F-4D97-AF65-F5344CB8AC3E}">
        <p14:creationId xmlns:p14="http://schemas.microsoft.com/office/powerpoint/2010/main" val="3744091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FB826-5F40-0A48-B88A-E005721A2D7D}"/>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9E56D7AB-D1B0-CE47-ADEB-F3B32F980737}"/>
              </a:ext>
            </a:extLst>
          </p:cNvPr>
          <p:cNvSpPr>
            <a:spLocks noGrp="1"/>
          </p:cNvSpPr>
          <p:nvPr>
            <p:ph type="title"/>
          </p:nvPr>
        </p:nvSpPr>
        <p:spPr/>
        <p:txBody>
          <a:bodyPr>
            <a:normAutofit fontScale="90000"/>
          </a:bodyPr>
          <a:lstStyle/>
          <a:p>
            <a:r>
              <a:rPr lang="en-US" dirty="0"/>
              <a:t>Juice shop- A3.Sensitive Data Exposure</a:t>
            </a:r>
          </a:p>
        </p:txBody>
      </p:sp>
      <p:pic>
        <p:nvPicPr>
          <p:cNvPr id="5" name="Picture 4" descr="Graphical user interface, text&#10;&#10;Description automatically generated">
            <a:extLst>
              <a:ext uri="{FF2B5EF4-FFF2-40B4-BE49-F238E27FC236}">
                <a16:creationId xmlns:a16="http://schemas.microsoft.com/office/drawing/2014/main" id="{0D97D089-2F47-364E-9C4B-029C26E9C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17" y="1919111"/>
            <a:ext cx="7515616" cy="4689856"/>
          </a:xfrm>
          <a:prstGeom prst="rect">
            <a:avLst/>
          </a:prstGeom>
        </p:spPr>
      </p:pic>
    </p:spTree>
    <p:extLst>
      <p:ext uri="{BB962C8B-B14F-4D97-AF65-F5344CB8AC3E}">
        <p14:creationId xmlns:p14="http://schemas.microsoft.com/office/powerpoint/2010/main" val="2420199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AC1B5-278A-C04C-85D9-19199014C169}"/>
              </a:ext>
            </a:extLst>
          </p:cNvPr>
          <p:cNvSpPr>
            <a:spLocks noGrp="1"/>
          </p:cNvSpPr>
          <p:nvPr>
            <p:ph type="title"/>
          </p:nvPr>
        </p:nvSpPr>
        <p:spPr/>
        <p:txBody>
          <a:bodyPr>
            <a:normAutofit fontScale="90000"/>
          </a:bodyPr>
          <a:lstStyle/>
          <a:p>
            <a:r>
              <a:rPr lang="en-US" dirty="0"/>
              <a:t>Juice shop- A3.Sensitive Data Exposure</a:t>
            </a:r>
          </a:p>
        </p:txBody>
      </p:sp>
      <p:sp>
        <p:nvSpPr>
          <p:cNvPr id="5" name="Rectangle 4">
            <a:extLst>
              <a:ext uri="{FF2B5EF4-FFF2-40B4-BE49-F238E27FC236}">
                <a16:creationId xmlns:a16="http://schemas.microsoft.com/office/drawing/2014/main" id="{10589771-F002-5A42-A72F-FCC1EB4395B8}"/>
              </a:ext>
            </a:extLst>
          </p:cNvPr>
          <p:cNvSpPr/>
          <p:nvPr/>
        </p:nvSpPr>
        <p:spPr>
          <a:xfrm>
            <a:off x="457200" y="1767841"/>
            <a:ext cx="8229600" cy="3139321"/>
          </a:xfrm>
          <a:prstGeom prst="rect">
            <a:avLst/>
          </a:prstGeom>
        </p:spPr>
        <p:txBody>
          <a:bodyPr wrap="square">
            <a:spAutoFit/>
          </a:bodyPr>
          <a:lstStyle/>
          <a:p>
            <a:r>
              <a:rPr lang="en-ID" b="1" dirty="0">
                <a:solidFill>
                  <a:srgbClr val="333333"/>
                </a:solidFill>
                <a:latin typeface="Helvetica Neue" panose="02000503000000020004" pitchFamily="2" charset="0"/>
              </a:rPr>
              <a:t>Access a confidential document</a:t>
            </a:r>
          </a:p>
          <a:p>
            <a:pPr>
              <a:buFont typeface="+mj-lt"/>
              <a:buAutoNum type="arabicPeriod"/>
            </a:pPr>
            <a:r>
              <a:rPr lang="en-ID" dirty="0">
                <a:solidFill>
                  <a:srgbClr val="333333"/>
                </a:solidFill>
                <a:latin typeface="Helvetica Neue" panose="02000503000000020004" pitchFamily="2" charset="0"/>
              </a:rPr>
              <a:t>Follow the link to titled </a:t>
            </a:r>
            <a:r>
              <a:rPr lang="en-ID" i="1" dirty="0">
                <a:solidFill>
                  <a:srgbClr val="333333"/>
                </a:solidFill>
                <a:latin typeface="Helvetica Neue" panose="02000503000000020004" pitchFamily="2" charset="0"/>
              </a:rPr>
              <a:t>Check out our boring terms of use if you are interested in such lame stuff</a:t>
            </a:r>
            <a:r>
              <a:rPr lang="en-ID" dirty="0">
                <a:solidFill>
                  <a:srgbClr val="333333"/>
                </a:solidFill>
                <a:latin typeface="Helvetica Neue" panose="02000503000000020004" pitchFamily="2" charset="0"/>
              </a:rPr>
              <a:t> (</a:t>
            </a:r>
            <a:r>
              <a:rPr lang="en-ID" dirty="0">
                <a:solidFill>
                  <a:srgbClr val="4183C4"/>
                </a:solidFill>
                <a:latin typeface="Helvetica Neue" panose="02000503000000020004" pitchFamily="2" charset="0"/>
                <a:hlinkClick r:id="rId2"/>
              </a:rPr>
              <a:t>http://localhost:3000/ftp/legal.md</a:t>
            </a:r>
            <a:r>
              <a:rPr lang="en-ID" dirty="0">
                <a:solidFill>
                  <a:srgbClr val="333333"/>
                </a:solidFill>
                <a:latin typeface="Helvetica Neue" panose="02000503000000020004" pitchFamily="2" charset="0"/>
              </a:rPr>
              <a:t>) on the </a:t>
            </a:r>
            <a:r>
              <a:rPr lang="en-ID" i="1" dirty="0">
                <a:solidFill>
                  <a:srgbClr val="333333"/>
                </a:solidFill>
                <a:latin typeface="Helvetica Neue" panose="02000503000000020004" pitchFamily="2" charset="0"/>
              </a:rPr>
              <a:t>About Us</a:t>
            </a:r>
            <a:r>
              <a:rPr lang="en-ID" dirty="0">
                <a:solidFill>
                  <a:srgbClr val="333333"/>
                </a:solidFill>
                <a:latin typeface="Helvetica Neue" panose="02000503000000020004" pitchFamily="2" charset="0"/>
              </a:rPr>
              <a:t> page.</a:t>
            </a:r>
          </a:p>
          <a:p>
            <a:pPr>
              <a:buFont typeface="+mj-lt"/>
              <a:buAutoNum type="arabicPeriod"/>
            </a:pPr>
            <a:r>
              <a:rPr lang="en-ID" dirty="0">
                <a:solidFill>
                  <a:srgbClr val="333333"/>
                </a:solidFill>
                <a:latin typeface="Helvetica Neue" panose="02000503000000020004" pitchFamily="2" charset="0"/>
              </a:rPr>
              <a:t>Successfully attempt to browse the directory by changing the URL into </a:t>
            </a:r>
            <a:r>
              <a:rPr lang="en-ID" dirty="0">
                <a:solidFill>
                  <a:srgbClr val="4183C4"/>
                </a:solidFill>
                <a:latin typeface="Helvetica Neue" panose="02000503000000020004" pitchFamily="2" charset="0"/>
                <a:hlinkClick r:id="rId3"/>
              </a:rPr>
              <a:t>http://localhost:3000/ftp</a:t>
            </a:r>
            <a:endParaRPr lang="en-ID" dirty="0">
              <a:solidFill>
                <a:srgbClr val="4183C4"/>
              </a:solidFill>
              <a:latin typeface="Helvetica Neue" panose="02000503000000020004" pitchFamily="2" charset="0"/>
            </a:endParaRPr>
          </a:p>
          <a:p>
            <a:pPr>
              <a:buFont typeface="+mj-lt"/>
              <a:buAutoNum type="arabicPeriod"/>
            </a:pPr>
            <a:r>
              <a:rPr lang="en-ID" dirty="0"/>
              <a:t>Open </a:t>
            </a:r>
            <a:r>
              <a:rPr lang="en-ID" dirty="0">
                <a:hlinkClick r:id="rId4"/>
              </a:rPr>
              <a:t>http://localhost:3000/ftp/acquisitions.md</a:t>
            </a:r>
            <a:r>
              <a:rPr lang="en-ID" dirty="0"/>
              <a:t> to solve the challenge.</a:t>
            </a:r>
          </a:p>
          <a:p>
            <a:endParaRPr lang="en-ID" b="0" i="0" dirty="0">
              <a:solidFill>
                <a:srgbClr val="333333"/>
              </a:solidFill>
              <a:effectLst/>
              <a:latin typeface="Helvetica Neue" panose="02000503000000020004" pitchFamily="2" charset="0"/>
            </a:endParaRPr>
          </a:p>
          <a:p>
            <a:endParaRPr lang="en-ID" dirty="0">
              <a:solidFill>
                <a:srgbClr val="333333"/>
              </a:solidFill>
              <a:latin typeface="Helvetica Neue" panose="02000503000000020004" pitchFamily="2" charset="0"/>
            </a:endParaRPr>
          </a:p>
          <a:p>
            <a:endParaRPr lang="en-ID" b="0" i="0" dirty="0">
              <a:solidFill>
                <a:srgbClr val="333333"/>
              </a:solidFill>
              <a:effectLst/>
              <a:latin typeface="Helvetica Neue" panose="02000503000000020004" pitchFamily="2" charset="0"/>
            </a:endParaRPr>
          </a:p>
          <a:p>
            <a:endParaRPr lang="en-ID" b="0" i="0" dirty="0">
              <a:solidFill>
                <a:srgbClr val="333333"/>
              </a:solidFill>
              <a:effectLst/>
              <a:latin typeface="Helvetica Neue" panose="02000503000000020004" pitchFamily="2" charset="0"/>
            </a:endParaRPr>
          </a:p>
        </p:txBody>
      </p:sp>
      <p:pic>
        <p:nvPicPr>
          <p:cNvPr id="9" name="Picture 8" descr="Graphical user interface, application, Word&#10;&#10;Description automatically generated">
            <a:extLst>
              <a:ext uri="{FF2B5EF4-FFF2-40B4-BE49-F238E27FC236}">
                <a16:creationId xmlns:a16="http://schemas.microsoft.com/office/drawing/2014/main" id="{AD3A90D8-D2A5-9A47-AAE8-DDFBF5C46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 y="3948312"/>
            <a:ext cx="6489700" cy="1917700"/>
          </a:xfrm>
          <a:prstGeom prst="rect">
            <a:avLst/>
          </a:prstGeom>
        </p:spPr>
      </p:pic>
    </p:spTree>
    <p:extLst>
      <p:ext uri="{BB962C8B-B14F-4D97-AF65-F5344CB8AC3E}">
        <p14:creationId xmlns:p14="http://schemas.microsoft.com/office/powerpoint/2010/main" val="2531806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id-ID" dirty="0"/>
              <a:t>kini semakin banyak ditemukan dan dilaporkan dalam aplikasi web utama seperti Facebook, PayPal, dll. Misalnya, sekilas melihat kerentanan Bug Bounty baru-baru ini di situs-situs ini menegaskan hal ini. Meskipun XXE telah ada selama bertahun-tahun, itu tidak pernah benar-benar mendapat perhatian sebanyak yang layak. Kebanyakan parser XML rentan terhadapnya secara default, yang artinya adalah tanggung jawab pengembang untuk memastikan bahwa aplikasi tersebut bebas dari kerentanan ini. Dalam artikel ini kita akan mengeksplorasi apa entitas eksternal XML dan bagaimana mereka dapat diserang. Apa itu entitas eksternal XML? Untuk seseorang yang tidak menyadari XML, Anda dapat menganggapnya sebagai sesuatu yang digunakan untuk menggambarkan data. Dengan demikian, dua sistem yang berjalan pada teknologi yang berbeda dapat berkomunikasi dan bertukar data dengan satu sama lain menggunakan XML. Sebagai contoh, di bawah ini adalah contoh dokumen XML yang menggambarkan seorang karyawan. 'Nama' ‘gaji’ dan ‘alamat’ disebut elemen XML.</a:t>
            </a:r>
            <a:endParaRPr lang="en-US" dirty="0"/>
          </a:p>
          <a:p>
            <a:r>
              <a:rPr lang="en-US" dirty="0"/>
              <a:t>Contoh</a:t>
            </a:r>
          </a:p>
          <a:p>
            <a:r>
              <a:rPr lang="en-US" dirty="0"/>
              <a:t>https://www.bugcrowd.com/advice-from-a-bug-hunter-xxe/.</a:t>
            </a:r>
          </a:p>
        </p:txBody>
      </p:sp>
      <p:sp>
        <p:nvSpPr>
          <p:cNvPr id="2" name="Title 1"/>
          <p:cNvSpPr>
            <a:spLocks noGrp="1"/>
          </p:cNvSpPr>
          <p:nvPr>
            <p:ph type="title"/>
          </p:nvPr>
        </p:nvSpPr>
        <p:spPr/>
        <p:txBody>
          <a:bodyPr/>
          <a:lstStyle/>
          <a:p>
            <a:r>
              <a:rPr lang="en-US" dirty="0"/>
              <a:t>A4 – XXE </a:t>
            </a:r>
          </a:p>
        </p:txBody>
      </p:sp>
    </p:spTree>
    <p:extLst>
      <p:ext uri="{BB962C8B-B14F-4D97-AF65-F5344CB8AC3E}">
        <p14:creationId xmlns:p14="http://schemas.microsoft.com/office/powerpoint/2010/main" val="1827680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45625" y="2674938"/>
            <a:ext cx="6060687"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1046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5" name="Image 4" descr="Maria Sharapovas sad expression on court.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2" y="2446555"/>
            <a:ext cx="2185280" cy="138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0573B0-1CF2-364D-9D69-7D1F73B1EDA8}"/>
              </a:ext>
            </a:extLst>
          </p:cNvPr>
          <p:cNvSpPr>
            <a:spLocks noGrp="1"/>
          </p:cNvSpPr>
          <p:nvPr>
            <p:ph idx="1"/>
          </p:nvPr>
        </p:nvSpPr>
        <p:spPr/>
        <p:txBody>
          <a:bodyPr>
            <a:normAutofit/>
          </a:bodyPr>
          <a:lstStyle/>
          <a:p>
            <a:r>
              <a:rPr lang="en-ID" sz="1200" b="1" dirty="0"/>
              <a:t>Retrieve the content of C:\Windows\</a:t>
            </a:r>
            <a:r>
              <a:rPr lang="en-ID" sz="1200" b="1" dirty="0" err="1"/>
              <a:t>system.ini</a:t>
            </a:r>
            <a:r>
              <a:rPr lang="en-ID" sz="1200" b="1" dirty="0"/>
              <a:t> or /etc/passwd from the server</a:t>
            </a:r>
          </a:p>
          <a:p>
            <a:r>
              <a:rPr lang="en-ID" sz="1200" dirty="0"/>
              <a:t>Solve the </a:t>
            </a:r>
            <a:r>
              <a:rPr lang="en-ID" sz="1200" dirty="0">
                <a:hlinkClick r:id="rId2"/>
              </a:rPr>
              <a:t>Use a deprecated B2B interface that was not properly shut down</a:t>
            </a:r>
            <a:r>
              <a:rPr lang="en-ID" sz="1200" dirty="0"/>
              <a:t> challenge.</a:t>
            </a:r>
          </a:p>
          <a:p>
            <a:r>
              <a:rPr lang="en-ID" sz="1200" dirty="0"/>
              <a:t>Prepare an XML file which defines and uses an external entity &lt;!ENTITY </a:t>
            </a:r>
            <a:r>
              <a:rPr lang="en-ID" sz="1200" dirty="0" err="1"/>
              <a:t>xxe</a:t>
            </a:r>
            <a:r>
              <a:rPr lang="en-ID" sz="1200" dirty="0"/>
              <a:t> SYSTEM "file:///etc/passwd" &gt;]&gt; (or &lt;!ENTITY </a:t>
            </a:r>
            <a:r>
              <a:rPr lang="en-ID" sz="1200" dirty="0" err="1"/>
              <a:t>xxe</a:t>
            </a:r>
            <a:r>
              <a:rPr lang="en-ID" sz="1200" dirty="0"/>
              <a:t> SYSTEM "file:///C:/Windows/</a:t>
            </a:r>
            <a:r>
              <a:rPr lang="en-ID" sz="1200" dirty="0" err="1"/>
              <a:t>system.ini</a:t>
            </a:r>
            <a:r>
              <a:rPr lang="en-ID" sz="1200" dirty="0"/>
              <a:t>" &gt;]&gt; on Windows).</a:t>
            </a:r>
          </a:p>
          <a:p>
            <a:r>
              <a:rPr lang="en-ID" sz="1200" dirty="0"/>
              <a:t>Or </a:t>
            </a:r>
            <a:r>
              <a:rPr lang="en-ID" sz="1200" dirty="0" err="1"/>
              <a:t>wget</a:t>
            </a:r>
            <a:r>
              <a:rPr lang="en-ID" sz="1200" dirty="0"/>
              <a:t> https://</a:t>
            </a:r>
            <a:r>
              <a:rPr lang="en-ID" sz="1200" dirty="0" err="1"/>
              <a:t>github.com</a:t>
            </a:r>
            <a:r>
              <a:rPr lang="en-ID" sz="1200" dirty="0"/>
              <a:t>/</a:t>
            </a:r>
            <a:r>
              <a:rPr lang="en-ID" sz="1200" dirty="0" err="1"/>
              <a:t>adeyosemanputra</a:t>
            </a:r>
            <a:r>
              <a:rPr lang="en-ID" sz="1200" dirty="0"/>
              <a:t>/owasp101/blob/main/</a:t>
            </a:r>
            <a:r>
              <a:rPr lang="en-ID" sz="1200" dirty="0" err="1"/>
              <a:t>xxe.xml</a:t>
            </a:r>
            <a:endParaRPr lang="en-ID" sz="1200" dirty="0"/>
          </a:p>
          <a:p>
            <a:r>
              <a:rPr lang="en-ID" sz="1200" dirty="0"/>
              <a:t>Upload this file through the </a:t>
            </a:r>
            <a:r>
              <a:rPr lang="en-ID" sz="1200" i="1" dirty="0"/>
              <a:t>File Complaint</a:t>
            </a:r>
            <a:r>
              <a:rPr lang="en-ID" sz="1200" dirty="0"/>
              <a:t> dialog and observe the </a:t>
            </a:r>
            <a:r>
              <a:rPr lang="en-ID" sz="1200" dirty="0" err="1"/>
              <a:t>Javascript</a:t>
            </a:r>
            <a:r>
              <a:rPr lang="en-ID" sz="1200" dirty="0"/>
              <a:t> console while doing so. It should give you an error message containing the parsed XML, including the contents of the local system file!</a:t>
            </a:r>
          </a:p>
          <a:p>
            <a:r>
              <a:rPr lang="en-ID" sz="1200" dirty="0"/>
              <a:t>]</a:t>
            </a:r>
          </a:p>
          <a:p>
            <a:endParaRPr lang="en-ID" sz="1200" dirty="0"/>
          </a:p>
          <a:p>
            <a:endParaRPr lang="en-US" sz="1200" dirty="0"/>
          </a:p>
        </p:txBody>
      </p:sp>
      <p:sp>
        <p:nvSpPr>
          <p:cNvPr id="3" name="Title 2">
            <a:extLst>
              <a:ext uri="{FF2B5EF4-FFF2-40B4-BE49-F238E27FC236}">
                <a16:creationId xmlns:a16="http://schemas.microsoft.com/office/drawing/2014/main" id="{7AA00674-32F1-DB46-BE94-3854B9AD0819}"/>
              </a:ext>
            </a:extLst>
          </p:cNvPr>
          <p:cNvSpPr>
            <a:spLocks noGrp="1"/>
          </p:cNvSpPr>
          <p:nvPr>
            <p:ph type="title"/>
          </p:nvPr>
        </p:nvSpPr>
        <p:spPr/>
        <p:txBody>
          <a:bodyPr/>
          <a:lstStyle/>
          <a:p>
            <a:r>
              <a:rPr lang="en-US" dirty="0" err="1"/>
              <a:t>xxe</a:t>
            </a:r>
            <a:endParaRPr lang="en-US" dirty="0"/>
          </a:p>
        </p:txBody>
      </p:sp>
    </p:spTree>
    <p:extLst>
      <p:ext uri="{BB962C8B-B14F-4D97-AF65-F5344CB8AC3E}">
        <p14:creationId xmlns:p14="http://schemas.microsoft.com/office/powerpoint/2010/main" val="3828929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buNone/>
            </a:pPr>
            <a:r>
              <a:rPr lang="fr-FR" dirty="0" err="1"/>
              <a:t>Secara</a:t>
            </a:r>
            <a:r>
              <a:rPr lang="fr-FR" dirty="0"/>
              <a:t> </a:t>
            </a:r>
            <a:r>
              <a:rPr lang="fr-FR" dirty="0" err="1"/>
              <a:t>virtual</a:t>
            </a:r>
            <a:r>
              <a:rPr lang="fr-FR" dirty="0"/>
              <a:t>, </a:t>
            </a:r>
            <a:r>
              <a:rPr lang="fr-FR" dirty="0" err="1"/>
              <a:t>aplikasi</a:t>
            </a:r>
            <a:r>
              <a:rPr lang="fr-FR" dirty="0"/>
              <a:t> web </a:t>
            </a:r>
            <a:r>
              <a:rPr lang="fr-FR" dirty="0" err="1"/>
              <a:t>memeriksa</a:t>
            </a:r>
            <a:r>
              <a:rPr lang="fr-FR" dirty="0"/>
              <a:t> </a:t>
            </a:r>
            <a:r>
              <a:rPr lang="fr-FR" dirty="0" err="1"/>
              <a:t>hak</a:t>
            </a:r>
            <a:r>
              <a:rPr lang="fr-FR" dirty="0"/>
              <a:t> </a:t>
            </a:r>
            <a:r>
              <a:rPr lang="fr-FR" dirty="0" err="1"/>
              <a:t>akses</a:t>
            </a:r>
            <a:r>
              <a:rPr lang="fr-FR" dirty="0"/>
              <a:t> </a:t>
            </a:r>
            <a:r>
              <a:rPr lang="fr-FR" dirty="0" err="1"/>
              <a:t>fungsi</a:t>
            </a:r>
            <a:r>
              <a:rPr lang="fr-FR" dirty="0"/>
              <a:t> </a:t>
            </a:r>
            <a:r>
              <a:rPr lang="fr-FR" dirty="0" err="1"/>
              <a:t>berlapis</a:t>
            </a:r>
            <a:r>
              <a:rPr lang="fr-FR" dirty="0"/>
              <a:t> </a:t>
            </a:r>
            <a:r>
              <a:rPr lang="fr-FR" dirty="0" err="1"/>
              <a:t>sebelum</a:t>
            </a:r>
            <a:r>
              <a:rPr lang="fr-FR" dirty="0"/>
              <a:t> </a:t>
            </a:r>
            <a:r>
              <a:rPr lang="fr-FR" dirty="0" err="1"/>
              <a:t>fungsi</a:t>
            </a:r>
            <a:r>
              <a:rPr lang="fr-FR" dirty="0"/>
              <a:t> </a:t>
            </a:r>
            <a:r>
              <a:rPr lang="fr-FR" dirty="0" err="1"/>
              <a:t>tersebut</a:t>
            </a:r>
            <a:r>
              <a:rPr lang="fr-FR" dirty="0"/>
              <a:t> </a:t>
            </a:r>
            <a:r>
              <a:rPr lang="fr-FR" dirty="0" err="1"/>
              <a:t>terlihat</a:t>
            </a:r>
            <a:r>
              <a:rPr lang="fr-FR" dirty="0"/>
              <a:t> di UI. </a:t>
            </a:r>
            <a:r>
              <a:rPr lang="fr-FR" dirty="0" err="1"/>
              <a:t>Bagaimanapun</a:t>
            </a:r>
            <a:r>
              <a:rPr lang="fr-FR" dirty="0"/>
              <a:t>, </a:t>
            </a:r>
            <a:r>
              <a:rPr lang="fr-FR" dirty="0" err="1"/>
              <a:t>aplikasi</a:t>
            </a:r>
            <a:r>
              <a:rPr lang="fr-FR" dirty="0"/>
              <a:t> </a:t>
            </a:r>
            <a:r>
              <a:rPr lang="fr-FR" dirty="0" err="1"/>
              <a:t>perlu</a:t>
            </a:r>
            <a:r>
              <a:rPr lang="fr-FR" dirty="0"/>
              <a:t> </a:t>
            </a:r>
            <a:r>
              <a:rPr lang="fr-FR" dirty="0" err="1"/>
              <a:t>untuk</a:t>
            </a:r>
            <a:r>
              <a:rPr lang="fr-FR" dirty="0"/>
              <a:t> </a:t>
            </a:r>
            <a:r>
              <a:rPr lang="fr-FR" dirty="0" err="1"/>
              <a:t>melakukan</a:t>
            </a:r>
            <a:r>
              <a:rPr lang="fr-FR" dirty="0"/>
              <a:t> </a:t>
            </a:r>
            <a:r>
              <a:rPr lang="fr-FR" dirty="0" err="1"/>
              <a:t>pengecekan</a:t>
            </a:r>
            <a:r>
              <a:rPr lang="fr-FR" dirty="0"/>
              <a:t> </a:t>
            </a:r>
            <a:r>
              <a:rPr lang="fr-FR" dirty="0" err="1"/>
              <a:t>akses</a:t>
            </a:r>
            <a:r>
              <a:rPr lang="fr-FR" dirty="0"/>
              <a:t> </a:t>
            </a:r>
            <a:r>
              <a:rPr lang="fr-FR" dirty="0" err="1"/>
              <a:t>kontrol</a:t>
            </a:r>
            <a:r>
              <a:rPr lang="fr-FR" dirty="0"/>
              <a:t> yang </a:t>
            </a:r>
            <a:r>
              <a:rPr lang="fr-FR" dirty="0" err="1"/>
              <a:t>sama</a:t>
            </a:r>
            <a:r>
              <a:rPr lang="fr-FR" dirty="0"/>
              <a:t> di server </a:t>
            </a:r>
            <a:r>
              <a:rPr lang="fr-FR" dirty="0" err="1"/>
              <a:t>ketika</a:t>
            </a:r>
            <a:r>
              <a:rPr lang="fr-FR" dirty="0"/>
              <a:t> </a:t>
            </a:r>
            <a:r>
              <a:rPr lang="fr-FR" dirty="0" err="1"/>
              <a:t>setiap</a:t>
            </a:r>
            <a:r>
              <a:rPr lang="fr-FR" dirty="0"/>
              <a:t> </a:t>
            </a:r>
            <a:r>
              <a:rPr lang="fr-FR" dirty="0" err="1"/>
              <a:t>fungsi</a:t>
            </a:r>
            <a:r>
              <a:rPr lang="fr-FR" dirty="0"/>
              <a:t> </a:t>
            </a:r>
            <a:r>
              <a:rPr lang="fr-FR" dirty="0" err="1"/>
              <a:t>diakses</a:t>
            </a:r>
            <a:r>
              <a:rPr lang="fr-FR" dirty="0"/>
              <a:t>. </a:t>
            </a:r>
            <a:r>
              <a:rPr lang="fr-FR" dirty="0" err="1"/>
              <a:t>Ketika</a:t>
            </a:r>
            <a:r>
              <a:rPr lang="fr-FR" dirty="0"/>
              <a:t> </a:t>
            </a:r>
            <a:r>
              <a:rPr lang="fr-FR" dirty="0" err="1"/>
              <a:t>request</a:t>
            </a:r>
            <a:r>
              <a:rPr lang="fr-FR" dirty="0"/>
              <a:t> </a:t>
            </a:r>
            <a:r>
              <a:rPr lang="fr-FR" dirty="0" err="1"/>
              <a:t>tidak</a:t>
            </a:r>
            <a:r>
              <a:rPr lang="fr-FR" dirty="0"/>
              <a:t> </a:t>
            </a:r>
            <a:r>
              <a:rPr lang="fr-FR" dirty="0" err="1"/>
              <a:t>terverifikasi</a:t>
            </a:r>
            <a:r>
              <a:rPr lang="fr-FR" dirty="0"/>
              <a:t>, </a:t>
            </a:r>
            <a:r>
              <a:rPr lang="fr-FR" dirty="0" err="1"/>
              <a:t>penyerang</a:t>
            </a:r>
            <a:r>
              <a:rPr lang="fr-FR" dirty="0"/>
              <a:t> akan </a:t>
            </a:r>
            <a:r>
              <a:rPr lang="fr-FR" dirty="0" err="1"/>
              <a:t>dengan</a:t>
            </a:r>
            <a:r>
              <a:rPr lang="fr-FR" dirty="0"/>
              <a:t> </a:t>
            </a:r>
            <a:r>
              <a:rPr lang="fr-FR" dirty="0" err="1"/>
              <a:t>mudah</a:t>
            </a:r>
            <a:r>
              <a:rPr lang="fr-FR" dirty="0"/>
              <a:t> </a:t>
            </a:r>
            <a:r>
              <a:rPr lang="fr-FR" dirty="0" err="1"/>
              <a:t>menumpangi</a:t>
            </a:r>
            <a:r>
              <a:rPr lang="fr-FR" dirty="0"/>
              <a:t> </a:t>
            </a:r>
            <a:r>
              <a:rPr lang="fr-FR" dirty="0" err="1"/>
              <a:t>request</a:t>
            </a:r>
            <a:r>
              <a:rPr lang="fr-FR" dirty="0"/>
              <a:t> </a:t>
            </a:r>
            <a:r>
              <a:rPr lang="fr-FR" dirty="0" err="1"/>
              <a:t>untuk</a:t>
            </a:r>
            <a:r>
              <a:rPr lang="fr-FR" dirty="0"/>
              <a:t> </a:t>
            </a:r>
            <a:r>
              <a:rPr lang="fr-FR" dirty="0" err="1"/>
              <a:t>mengakses</a:t>
            </a:r>
            <a:r>
              <a:rPr lang="fr-FR" dirty="0"/>
              <a:t> </a:t>
            </a:r>
            <a:r>
              <a:rPr lang="fr-FR" dirty="0" err="1"/>
              <a:t>fungsi</a:t>
            </a:r>
            <a:r>
              <a:rPr lang="fr-FR" dirty="0"/>
              <a:t> – </a:t>
            </a:r>
            <a:r>
              <a:rPr lang="fr-FR" dirty="0" err="1"/>
              <a:t>fungsi</a:t>
            </a:r>
            <a:r>
              <a:rPr lang="fr-FR" dirty="0"/>
              <a:t> </a:t>
            </a:r>
            <a:r>
              <a:rPr lang="fr-FR" dirty="0" err="1"/>
              <a:t>secara</a:t>
            </a:r>
            <a:r>
              <a:rPr lang="fr-FR" dirty="0"/>
              <a:t> </a:t>
            </a:r>
            <a:r>
              <a:rPr lang="fr-FR" dirty="0" err="1"/>
              <a:t>ilegal</a:t>
            </a:r>
            <a:endParaRPr lang="fr-FR" dirty="0"/>
          </a:p>
        </p:txBody>
      </p:sp>
      <p:sp>
        <p:nvSpPr>
          <p:cNvPr id="2" name="Titre 1"/>
          <p:cNvSpPr>
            <a:spLocks noGrp="1"/>
          </p:cNvSpPr>
          <p:nvPr>
            <p:ph type="title"/>
          </p:nvPr>
        </p:nvSpPr>
        <p:spPr/>
        <p:txBody>
          <a:bodyPr>
            <a:normAutofit/>
          </a:bodyPr>
          <a:lstStyle/>
          <a:p>
            <a:pPr algn="l"/>
            <a:r>
              <a:rPr lang="fr-FR" sz="3600" cap="small" dirty="0"/>
              <a:t>A5 - Kehilangan Fungsi Tingkat Akses Kontrol</a:t>
            </a:r>
          </a:p>
        </p:txBody>
      </p:sp>
    </p:spTree>
    <p:extLst>
      <p:ext uri="{BB962C8B-B14F-4D97-AF65-F5344CB8AC3E}">
        <p14:creationId xmlns:p14="http://schemas.microsoft.com/office/powerpoint/2010/main" val="1987803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normAutofit fontScale="90000"/>
          </a:bodyPr>
          <a:lstStyle/>
          <a:p>
            <a:r>
              <a:rPr lang="en-US" dirty="0"/>
              <a:t>Demo</a:t>
            </a:r>
            <a:br>
              <a:rPr lang="en-US" dirty="0"/>
            </a:b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347" y="1020004"/>
            <a:ext cx="6153150"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2886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796788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2737544" y="2674938"/>
            <a:ext cx="3676849"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33636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33083" r="17711" b="13534"/>
          <a:stretch/>
        </p:blipFill>
        <p:spPr bwMode="auto">
          <a:xfrm>
            <a:off x="339413" y="530132"/>
            <a:ext cx="6357102" cy="231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449705"/>
            <a:ext cx="8042276" cy="979837"/>
          </a:xfrm>
        </p:spPr>
        <p:txBody>
          <a:bodyPr/>
          <a:lstStyle/>
          <a:p>
            <a:r>
              <a:rPr lang="en-US" dirty="0"/>
              <a:t>Demo </a:t>
            </a:r>
          </a:p>
        </p:txBody>
      </p:sp>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478" t="3065" r="41474" b="48105"/>
          <a:stretch/>
        </p:blipFill>
        <p:spPr bwMode="auto">
          <a:xfrm>
            <a:off x="339413" y="2968051"/>
            <a:ext cx="5861154" cy="357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8283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735" t="2848" r="40860" b="45384"/>
          <a:stretch/>
        </p:blipFill>
        <p:spPr bwMode="auto">
          <a:xfrm>
            <a:off x="549275" y="1573966"/>
            <a:ext cx="7590384" cy="4045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Bee </a:t>
            </a:r>
            <a:r>
              <a:rPr lang="en-US" dirty="0" err="1"/>
              <a:t>diubah</a:t>
            </a:r>
            <a:r>
              <a:rPr lang="en-US" dirty="0"/>
              <a:t> </a:t>
            </a:r>
            <a:r>
              <a:rPr lang="en-US" dirty="0" err="1"/>
              <a:t>menjadi</a:t>
            </a:r>
            <a:r>
              <a:rPr lang="en-US" dirty="0"/>
              <a:t> bob</a:t>
            </a:r>
          </a:p>
        </p:txBody>
      </p:sp>
    </p:spTree>
    <p:extLst>
      <p:ext uri="{BB962C8B-B14F-4D97-AF65-F5344CB8AC3E}">
        <p14:creationId xmlns:p14="http://schemas.microsoft.com/office/powerpoint/2010/main" val="98563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Secret Bee </a:t>
            </a:r>
            <a:r>
              <a:rPr lang="en-US" dirty="0" err="1"/>
              <a:t>sukses</a:t>
            </a:r>
            <a:r>
              <a:rPr lang="en-US" dirty="0"/>
              <a:t> </a:t>
            </a:r>
            <a:r>
              <a:rPr lang="en-US" dirty="0" err="1"/>
              <a:t>diubah</a:t>
            </a:r>
            <a:r>
              <a:rPr lang="en-US" dirty="0"/>
              <a:t> </a:t>
            </a:r>
            <a:r>
              <a:rPr lang="en-US" dirty="0" err="1"/>
              <a:t>menjadi</a:t>
            </a:r>
            <a:r>
              <a:rPr lang="en-US" dirty="0"/>
              <a:t> bob</a:t>
            </a:r>
          </a:p>
        </p:txBody>
      </p:sp>
    </p:spTree>
    <p:extLst>
      <p:ext uri="{BB962C8B-B14F-4D97-AF65-F5344CB8AC3E}">
        <p14:creationId xmlns:p14="http://schemas.microsoft.com/office/powerpoint/2010/main" val="1978136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dirty="0"/>
              <a:t>Secure configuration </a:t>
            </a:r>
            <a:r>
              <a:rPr lang="fr-FR" dirty="0" err="1"/>
              <a:t>defined</a:t>
            </a:r>
            <a:r>
              <a:rPr lang="fr-FR" dirty="0"/>
              <a:t> and </a:t>
            </a:r>
            <a:r>
              <a:rPr lang="fr-FR" dirty="0" err="1"/>
              <a:t>deployed</a:t>
            </a:r>
            <a:r>
              <a:rPr lang="fr-FR" dirty="0"/>
              <a:t> for the:</a:t>
            </a:r>
          </a:p>
          <a:p>
            <a:pPr lvl="1"/>
            <a:r>
              <a:rPr lang="fr-FR" dirty="0"/>
              <a:t>application,</a:t>
            </a:r>
          </a:p>
          <a:p>
            <a:pPr lvl="1"/>
            <a:r>
              <a:rPr lang="fr-FR" dirty="0" err="1"/>
              <a:t>frameworks</a:t>
            </a:r>
            <a:r>
              <a:rPr lang="fr-FR" dirty="0"/>
              <a:t>,</a:t>
            </a:r>
          </a:p>
          <a:p>
            <a:pPr lvl="1"/>
            <a:r>
              <a:rPr lang="fr-FR" dirty="0"/>
              <a:t>application server,</a:t>
            </a:r>
          </a:p>
          <a:p>
            <a:pPr lvl="1"/>
            <a:r>
              <a:rPr lang="fr-FR" dirty="0"/>
              <a:t>web server,</a:t>
            </a:r>
          </a:p>
          <a:p>
            <a:pPr lvl="1"/>
            <a:r>
              <a:rPr lang="fr-FR" dirty="0" err="1"/>
              <a:t>database</a:t>
            </a:r>
            <a:r>
              <a:rPr lang="fr-FR" dirty="0"/>
              <a:t> server,</a:t>
            </a:r>
          </a:p>
          <a:p>
            <a:pPr lvl="1"/>
            <a:r>
              <a:rPr lang="fr-FR" dirty="0" err="1"/>
              <a:t>platform</a:t>
            </a:r>
            <a:r>
              <a:rPr lang="fr-FR" dirty="0"/>
              <a:t>.</a:t>
            </a:r>
          </a:p>
          <a:p>
            <a:pPr marL="0" indent="0">
              <a:buNone/>
            </a:pPr>
            <a:endParaRPr lang="fr-FR" dirty="0"/>
          </a:p>
        </p:txBody>
      </p:sp>
      <p:sp>
        <p:nvSpPr>
          <p:cNvPr id="2" name="Titre 1"/>
          <p:cNvSpPr>
            <a:spLocks noGrp="1"/>
          </p:cNvSpPr>
          <p:nvPr>
            <p:ph type="title"/>
          </p:nvPr>
        </p:nvSpPr>
        <p:spPr/>
        <p:txBody>
          <a:bodyPr>
            <a:normAutofit/>
          </a:bodyPr>
          <a:lstStyle/>
          <a:p>
            <a:pPr algn="l"/>
            <a:r>
              <a:rPr lang="en-US" sz="3600" dirty="0"/>
              <a:t>A6 - Kesalahan Konfigurasi Keamanan </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keamanan</a:t>
            </a:r>
            <a:r>
              <a:rPr lang="en-US" dirty="0"/>
              <a:t> yang </a:t>
            </a:r>
            <a:r>
              <a:rPr lang="en-US" dirty="0" err="1"/>
              <a:t>baik</a:t>
            </a:r>
            <a:r>
              <a:rPr lang="en-US" dirty="0"/>
              <a:t> </a:t>
            </a:r>
            <a:r>
              <a:rPr lang="en-US" dirty="0" err="1"/>
              <a:t>memerlukan</a:t>
            </a:r>
            <a:r>
              <a:rPr lang="en-US" dirty="0"/>
              <a:t> </a:t>
            </a:r>
            <a:r>
              <a:rPr lang="en-US" dirty="0" err="1"/>
              <a:t>konfigurasi</a:t>
            </a:r>
            <a:r>
              <a:rPr lang="en-US" dirty="0"/>
              <a:t> </a:t>
            </a:r>
            <a:r>
              <a:rPr lang="en-US" dirty="0" err="1"/>
              <a:t>keamanan</a:t>
            </a:r>
            <a:r>
              <a:rPr lang="en-US" dirty="0"/>
              <a:t> yang </a:t>
            </a:r>
            <a:r>
              <a:rPr lang="en-US" dirty="0" err="1"/>
              <a:t>terperinci</a:t>
            </a:r>
            <a:r>
              <a:rPr lang="en-US" dirty="0"/>
              <a:t> </a:t>
            </a:r>
            <a:r>
              <a:rPr lang="en-US" dirty="0" err="1"/>
              <a:t>dan</a:t>
            </a:r>
            <a:r>
              <a:rPr lang="en-US" dirty="0"/>
              <a:t> </a:t>
            </a:r>
            <a:r>
              <a:rPr lang="en-US" dirty="0" err="1"/>
              <a:t>telah</a:t>
            </a:r>
            <a:r>
              <a:rPr lang="en-US" dirty="0"/>
              <a:t> </a:t>
            </a:r>
            <a:r>
              <a:rPr lang="en-US" dirty="0" err="1"/>
              <a:t>menyeluruh</a:t>
            </a:r>
            <a:r>
              <a:rPr lang="en-US" dirty="0"/>
              <a:t> </a:t>
            </a:r>
            <a:r>
              <a:rPr lang="en-US" dirty="0" err="1"/>
              <a:t>pada</a:t>
            </a:r>
            <a:r>
              <a:rPr lang="en-US" dirty="0"/>
              <a:t> framework </a:t>
            </a:r>
            <a:r>
              <a:rPr lang="en-US" dirty="0" err="1"/>
              <a:t>aplikasi</a:t>
            </a:r>
            <a:r>
              <a:rPr lang="en-US" dirty="0"/>
              <a:t>, </a:t>
            </a:r>
            <a:r>
              <a:rPr lang="en-US" dirty="0" err="1"/>
              <a:t>aplikasi</a:t>
            </a:r>
            <a:r>
              <a:rPr lang="en-US" dirty="0"/>
              <a:t> </a:t>
            </a:r>
            <a:r>
              <a:rPr lang="en-US" dirty="0" err="1"/>
              <a:t>pada</a:t>
            </a:r>
            <a:r>
              <a:rPr lang="en-US" dirty="0"/>
              <a:t> server, web server, database </a:t>
            </a:r>
            <a:r>
              <a:rPr lang="en-US" dirty="0" err="1"/>
              <a:t>dan</a:t>
            </a:r>
            <a:r>
              <a:rPr lang="en-US" dirty="0"/>
              <a:t> </a:t>
            </a:r>
            <a:r>
              <a:rPr lang="en-US" dirty="0" err="1"/>
              <a:t>sistem</a:t>
            </a:r>
            <a:r>
              <a:rPr lang="en-US" dirty="0"/>
              <a:t> </a:t>
            </a:r>
            <a:r>
              <a:rPr lang="en-US" dirty="0" err="1"/>
              <a:t>operasi</a:t>
            </a:r>
            <a:r>
              <a:rPr lang="en-US" dirty="0"/>
              <a:t>. </a:t>
            </a:r>
            <a:r>
              <a:rPr lang="en-US" dirty="0" err="1"/>
              <a:t>Semua</a:t>
            </a:r>
            <a:r>
              <a:rPr lang="en-US" dirty="0"/>
              <a:t> </a:t>
            </a:r>
            <a:r>
              <a:rPr lang="en-US" dirty="0" err="1"/>
              <a:t>pengaturan</a:t>
            </a:r>
            <a:r>
              <a:rPr lang="en-US" dirty="0"/>
              <a:t> </a:t>
            </a:r>
            <a:r>
              <a:rPr lang="en-US" dirty="0" err="1"/>
              <a:t>ini</a:t>
            </a:r>
            <a:r>
              <a:rPr lang="en-US" dirty="0"/>
              <a:t> </a:t>
            </a:r>
            <a:r>
              <a:rPr lang="en-US" dirty="0" err="1"/>
              <a:t>harus</a:t>
            </a:r>
            <a:r>
              <a:rPr lang="en-US" dirty="0"/>
              <a:t> </a:t>
            </a:r>
            <a:r>
              <a:rPr lang="en-US" dirty="0" err="1"/>
              <a:t>didefinisikan</a:t>
            </a:r>
            <a:r>
              <a:rPr lang="en-US" dirty="0"/>
              <a:t>, </a:t>
            </a:r>
            <a:r>
              <a:rPr lang="en-US" dirty="0" err="1"/>
              <a:t>diimplementasikan</a:t>
            </a:r>
            <a:r>
              <a:rPr lang="en-US" dirty="0"/>
              <a:t>, </a:t>
            </a:r>
            <a:r>
              <a:rPr lang="en-US" dirty="0" err="1"/>
              <a:t>dan</a:t>
            </a:r>
            <a:r>
              <a:rPr lang="en-US" dirty="0"/>
              <a:t> </a:t>
            </a:r>
            <a:r>
              <a:rPr lang="en-US" dirty="0" err="1"/>
              <a:t>dan</a:t>
            </a:r>
            <a:r>
              <a:rPr lang="en-US" dirty="0"/>
              <a:t> </a:t>
            </a:r>
            <a:r>
              <a:rPr lang="en-US" dirty="0" err="1"/>
              <a:t>dipelihara</a:t>
            </a:r>
            <a:r>
              <a:rPr lang="en-US" dirty="0"/>
              <a:t>, </a:t>
            </a:r>
            <a:r>
              <a:rPr lang="en-US" dirty="0" err="1"/>
              <a:t>karena</a:t>
            </a:r>
            <a:r>
              <a:rPr lang="en-US" dirty="0"/>
              <a:t> </a:t>
            </a:r>
            <a:r>
              <a:rPr lang="en-US" dirty="0" err="1"/>
              <a:t>terdapat</a:t>
            </a:r>
            <a:r>
              <a:rPr lang="en-US" dirty="0"/>
              <a:t> </a:t>
            </a:r>
            <a:r>
              <a:rPr lang="en-US" dirty="0" err="1"/>
              <a:t>banyak</a:t>
            </a:r>
            <a:r>
              <a:rPr lang="en-US" dirty="0"/>
              <a:t> </a:t>
            </a:r>
            <a:r>
              <a:rPr lang="en-US" dirty="0" err="1"/>
              <a:t>aplikasi</a:t>
            </a:r>
            <a:r>
              <a:rPr lang="en-US" dirty="0"/>
              <a:t> yang </a:t>
            </a:r>
            <a:r>
              <a:rPr lang="en-US" dirty="0" err="1"/>
              <a:t>dirilis</a:t>
            </a:r>
            <a:r>
              <a:rPr lang="en-US" dirty="0"/>
              <a:t> </a:t>
            </a:r>
            <a:r>
              <a:rPr lang="en-US" dirty="0" err="1"/>
              <a:t>tanpa</a:t>
            </a:r>
            <a:r>
              <a:rPr lang="en-US" dirty="0"/>
              <a:t> </a:t>
            </a:r>
            <a:r>
              <a:rPr lang="en-US" dirty="0" err="1"/>
              <a:t>konfigurasi</a:t>
            </a:r>
            <a:r>
              <a:rPr lang="en-US" dirty="0"/>
              <a:t> default yang </a:t>
            </a:r>
            <a:r>
              <a:rPr lang="en-US" dirty="0" err="1"/>
              <a:t>aman</a:t>
            </a:r>
            <a:r>
              <a:rPr lang="en-US" dirty="0"/>
              <a:t>. </a:t>
            </a:r>
            <a:r>
              <a:rPr lang="en-US" dirty="0" err="1"/>
              <a:t>Termasuk</a:t>
            </a:r>
            <a:r>
              <a:rPr lang="en-US" dirty="0"/>
              <a:t> </a:t>
            </a:r>
            <a:r>
              <a:rPr lang="en-US" dirty="0" err="1"/>
              <a:t>menjaga</a:t>
            </a:r>
            <a:r>
              <a:rPr lang="en-US" dirty="0"/>
              <a:t> </a:t>
            </a:r>
            <a:r>
              <a:rPr lang="en-US" dirty="0" err="1"/>
              <a:t>semua</a:t>
            </a:r>
            <a:r>
              <a:rPr lang="en-US" dirty="0"/>
              <a:t> software </a:t>
            </a:r>
            <a:r>
              <a:rPr lang="en-US" dirty="0" err="1"/>
              <a:t>untuk</a:t>
            </a:r>
            <a:r>
              <a:rPr lang="en-US" dirty="0"/>
              <a:t> </a:t>
            </a:r>
            <a:r>
              <a:rPr lang="en-US" dirty="0" err="1"/>
              <a:t>tetap</a:t>
            </a:r>
            <a:r>
              <a:rPr lang="en-US" dirty="0"/>
              <a:t> </a:t>
            </a:r>
            <a:r>
              <a:rPr lang="en-US" dirty="0" err="1"/>
              <a:t>terbarukan</a:t>
            </a:r>
            <a:r>
              <a:rPr lang="en-US" dirty="0"/>
              <a:t> (up to date).</a:t>
            </a:r>
          </a:p>
        </p:txBody>
      </p:sp>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2637770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9" name="Image 8" descr="kamkar.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2" y="3195350"/>
            <a:ext cx="2185280" cy="1202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051" t="2845" r="43553" b="32717"/>
          <a:stretch/>
        </p:blipFill>
        <p:spPr bwMode="auto">
          <a:xfrm>
            <a:off x="413350" y="1444532"/>
            <a:ext cx="8042276" cy="498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1095780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422141" y="834082"/>
            <a:ext cx="2441255" cy="4343400"/>
          </a:xfrm>
        </p:spPr>
      </p:pic>
      <p:sp>
        <p:nvSpPr>
          <p:cNvPr id="2" name="Title 1"/>
          <p:cNvSpPr>
            <a:spLocks noGrp="1"/>
          </p:cNvSpPr>
          <p:nvPr>
            <p:ph type="title"/>
          </p:nvPr>
        </p:nvSpPr>
        <p:spPr>
          <a:xfrm>
            <a:off x="549275" y="107576"/>
            <a:ext cx="8042276" cy="621473"/>
          </a:xfrm>
        </p:spPr>
        <p:txBody>
          <a:bodyPr>
            <a:normAutofit fontScale="90000"/>
          </a:bodyPr>
          <a:lstStyle/>
          <a:p>
            <a:r>
              <a:rPr lang="en-US" dirty="0" err="1"/>
              <a:t>Contoh</a:t>
            </a:r>
            <a:r>
              <a:rPr lang="en-US" dirty="0"/>
              <a:t> 2</a:t>
            </a:r>
          </a:p>
        </p:txBody>
      </p:sp>
      <p:sp>
        <p:nvSpPr>
          <p:cNvPr id="5" name="Rectangle 4"/>
          <p:cNvSpPr/>
          <p:nvPr/>
        </p:nvSpPr>
        <p:spPr>
          <a:xfrm>
            <a:off x="460174" y="5332626"/>
            <a:ext cx="8084264" cy="923330"/>
          </a:xfrm>
          <a:prstGeom prst="rect">
            <a:avLst/>
          </a:prstGeom>
        </p:spPr>
        <p:txBody>
          <a:bodyPr wrap="none">
            <a:spAutoFit/>
          </a:bodyPr>
          <a:lstStyle/>
          <a:p>
            <a:r>
              <a:rPr lang="en-US" dirty="0" err="1"/>
              <a:t>Ssl</a:t>
            </a:r>
            <a:r>
              <a:rPr lang="en-US" dirty="0"/>
              <a:t> </a:t>
            </a:r>
            <a:r>
              <a:rPr lang="en-US" dirty="0" err="1"/>
              <a:t>owasp</a:t>
            </a:r>
            <a:r>
              <a:rPr lang="en-US" dirty="0"/>
              <a:t>  </a:t>
            </a:r>
            <a:r>
              <a:rPr lang="en-US" dirty="0" err="1"/>
              <a:t>tanggal</a:t>
            </a:r>
            <a:r>
              <a:rPr lang="en-US" dirty="0"/>
              <a:t> 10 </a:t>
            </a:r>
            <a:r>
              <a:rPr lang="en-US" dirty="0" err="1"/>
              <a:t>juni</a:t>
            </a:r>
            <a:r>
              <a:rPr lang="en-US" dirty="0"/>
              <a:t> 2017 </a:t>
            </a:r>
            <a:r>
              <a:rPr lang="en-US" dirty="0" err="1"/>
              <a:t>telah</a:t>
            </a:r>
            <a:r>
              <a:rPr lang="en-US" dirty="0"/>
              <a:t> expired </a:t>
            </a:r>
            <a:r>
              <a:rPr lang="en-US" dirty="0" err="1"/>
              <a:t>tetapi</a:t>
            </a:r>
            <a:r>
              <a:rPr lang="en-US" dirty="0"/>
              <a:t> </a:t>
            </a:r>
            <a:r>
              <a:rPr lang="en-US" dirty="0" err="1"/>
              <a:t>sudah</a:t>
            </a:r>
            <a:r>
              <a:rPr lang="en-US" dirty="0"/>
              <a:t> </a:t>
            </a:r>
            <a:r>
              <a:rPr lang="en-US" dirty="0" err="1"/>
              <a:t>diperbaiki</a:t>
            </a:r>
            <a:r>
              <a:rPr lang="en-US" dirty="0"/>
              <a:t> </a:t>
            </a:r>
            <a:r>
              <a:rPr lang="en-US" dirty="0" err="1"/>
              <a:t>tanggal</a:t>
            </a:r>
            <a:r>
              <a:rPr lang="en-US" dirty="0"/>
              <a:t> </a:t>
            </a:r>
          </a:p>
          <a:p>
            <a:r>
              <a:rPr lang="en-US" dirty="0"/>
              <a:t>11 </a:t>
            </a:r>
            <a:r>
              <a:rPr lang="en-US" dirty="0" err="1"/>
              <a:t>juni</a:t>
            </a:r>
            <a:r>
              <a:rPr lang="en-US" dirty="0"/>
              <a:t> 2017</a:t>
            </a:r>
          </a:p>
          <a:p>
            <a:r>
              <a:rPr lang="en-US" dirty="0" err="1"/>
              <a:t>Dilaporkan</a:t>
            </a:r>
            <a:r>
              <a:rPr lang="en-US" dirty="0"/>
              <a:t> </a:t>
            </a:r>
            <a:r>
              <a:rPr lang="en-US" dirty="0" err="1"/>
              <a:t>ke</a:t>
            </a:r>
            <a:r>
              <a:rPr lang="en-US" dirty="0"/>
              <a:t> OWASP </a:t>
            </a:r>
            <a:r>
              <a:rPr lang="en-US" dirty="0" err="1"/>
              <a:t>bugheist</a:t>
            </a:r>
            <a:r>
              <a:rPr lang="en-US" dirty="0"/>
              <a:t>  </a:t>
            </a:r>
            <a:r>
              <a:rPr lang="en-US" dirty="0">
                <a:hlinkClick r:id="rId3"/>
              </a:rPr>
              <a:t>https://www.bugheist.com/issue/607/</a:t>
            </a:r>
            <a:endParaRPr lang="en-US" dirty="0"/>
          </a:p>
        </p:txBody>
      </p:sp>
      <p:pic>
        <p:nvPicPr>
          <p:cNvPr id="6" name="Picture 5"/>
          <p:cNvPicPr>
            <a:picLocks noChangeAspect="1"/>
          </p:cNvPicPr>
          <p:nvPr/>
        </p:nvPicPr>
        <p:blipFill rotWithShape="1">
          <a:blip r:embed="rId4" cstate="email">
            <a:extLst>
              <a:ext uri="{28A0092B-C50C-407E-A947-70E740481C1C}">
                <a14:useLocalDpi xmlns:a14="http://schemas.microsoft.com/office/drawing/2010/main" val="0"/>
              </a:ext>
            </a:extLst>
          </a:blip>
          <a:srcRect t="10631"/>
          <a:stretch/>
        </p:blipFill>
        <p:spPr>
          <a:xfrm>
            <a:off x="4502306" y="834082"/>
            <a:ext cx="3854614" cy="4181734"/>
          </a:xfrm>
          <a:prstGeom prst="rect">
            <a:avLst/>
          </a:prstGeom>
        </p:spPr>
      </p:pic>
    </p:spTree>
    <p:extLst>
      <p:ext uri="{BB962C8B-B14F-4D97-AF65-F5344CB8AC3E}">
        <p14:creationId xmlns:p14="http://schemas.microsoft.com/office/powerpoint/2010/main" val="1722729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7333" r="16023" b="22605"/>
          <a:stretch/>
        </p:blipFill>
        <p:spPr bwMode="auto">
          <a:xfrm>
            <a:off x="707728" y="869430"/>
            <a:ext cx="6487552" cy="3043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107576"/>
            <a:ext cx="8042276" cy="761854"/>
          </a:xfrm>
        </p:spPr>
        <p:txBody>
          <a:bodyPr>
            <a:normAutofit fontScale="90000"/>
          </a:bodyPr>
          <a:lstStyle/>
          <a:p>
            <a:r>
              <a:rPr lang="en-US" dirty="0"/>
              <a:t>demo</a:t>
            </a:r>
          </a:p>
        </p:txBody>
      </p:sp>
    </p:spTree>
    <p:extLst>
      <p:ext uri="{BB962C8B-B14F-4D97-AF65-F5344CB8AC3E}">
        <p14:creationId xmlns:p14="http://schemas.microsoft.com/office/powerpoint/2010/main" val="3161370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861" t="15010" r="43779" b="50769"/>
          <a:stretch/>
        </p:blipFill>
        <p:spPr bwMode="auto">
          <a:xfrm>
            <a:off x="376939" y="1001865"/>
            <a:ext cx="5381412" cy="25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172" t="4267" r="27818" b="53553"/>
          <a:stretch/>
        </p:blipFill>
        <p:spPr bwMode="auto">
          <a:xfrm>
            <a:off x="376939" y="3505200"/>
            <a:ext cx="7547861" cy="3085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945841" y="304155"/>
            <a:ext cx="7261924" cy="461665"/>
          </a:xfrm>
          <a:prstGeom prst="rect">
            <a:avLst/>
          </a:prstGeom>
        </p:spPr>
        <p:txBody>
          <a:bodyPr wrap="none">
            <a:spAutoFit/>
          </a:bodyPr>
          <a:lstStyle/>
          <a:p>
            <a:r>
              <a:rPr lang="fr-FR" sz="2400" b="1" dirty="0" err="1">
                <a:solidFill>
                  <a:prstClr val="black">
                    <a:lumMod val="65000"/>
                    <a:lumOff val="35000"/>
                  </a:prstClr>
                </a:solidFill>
              </a:rPr>
              <a:t>Pada</a:t>
            </a:r>
            <a:r>
              <a:rPr lang="fr-FR" sz="2400" b="1" dirty="0">
                <a:solidFill>
                  <a:prstClr val="black">
                    <a:lumMod val="65000"/>
                    <a:lumOff val="35000"/>
                  </a:prstClr>
                </a:solidFill>
              </a:rPr>
              <a:t> </a:t>
            </a:r>
            <a:r>
              <a:rPr lang="fr-FR" sz="2400" b="1" dirty="0" err="1">
                <a:solidFill>
                  <a:prstClr val="black">
                    <a:lumMod val="65000"/>
                    <a:lumOff val="35000"/>
                  </a:prstClr>
                </a:solidFill>
              </a:rPr>
              <a:t>burpsuite</a:t>
            </a:r>
            <a:r>
              <a:rPr lang="fr-FR" sz="2400" b="1" dirty="0">
                <a:solidFill>
                  <a:prstClr val="black">
                    <a:lumMod val="65000"/>
                    <a:lumOff val="35000"/>
                  </a:prstClr>
                </a:solidFill>
              </a:rPr>
              <a:t> Change ticket </a:t>
            </a:r>
            <a:r>
              <a:rPr lang="fr-FR" sz="2400" b="1" dirty="0" err="1">
                <a:solidFill>
                  <a:prstClr val="black">
                    <a:lumMod val="65000"/>
                    <a:lumOff val="35000"/>
                  </a:prstClr>
                </a:solidFill>
              </a:rPr>
              <a:t>price</a:t>
            </a:r>
            <a:r>
              <a:rPr lang="fr-FR" sz="2400" b="1" dirty="0">
                <a:solidFill>
                  <a:prstClr val="black">
                    <a:lumMod val="65000"/>
                    <a:lumOff val="35000"/>
                  </a:prstClr>
                </a:solidFill>
              </a:rPr>
              <a:t> 15 </a:t>
            </a:r>
            <a:r>
              <a:rPr lang="fr-FR" sz="2400" b="1" dirty="0" err="1">
                <a:solidFill>
                  <a:prstClr val="black">
                    <a:lumMod val="65000"/>
                    <a:lumOff val="35000"/>
                  </a:prstClr>
                </a:solidFill>
              </a:rPr>
              <a:t>menjadi</a:t>
            </a:r>
            <a:r>
              <a:rPr lang="fr-FR" sz="2400" b="1" dirty="0">
                <a:solidFill>
                  <a:prstClr val="black">
                    <a:lumMod val="65000"/>
                    <a:lumOff val="35000"/>
                  </a:prstClr>
                </a:solidFill>
              </a:rPr>
              <a:t> 0</a:t>
            </a:r>
            <a:endParaRPr lang="en-US" b="1" dirty="0"/>
          </a:p>
        </p:txBody>
      </p:sp>
    </p:spTree>
    <p:extLst>
      <p:ext uri="{BB962C8B-B14F-4D97-AF65-F5344CB8AC3E}">
        <p14:creationId xmlns:p14="http://schemas.microsoft.com/office/powerpoint/2010/main" val="2252738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err="1"/>
              <a:t>Sukses</a:t>
            </a:r>
            <a:r>
              <a:rPr lang="en-US" dirty="0"/>
              <a:t> di hijack</a:t>
            </a:r>
          </a:p>
        </p:txBody>
      </p:sp>
      <p:pic>
        <p:nvPicPr>
          <p:cNvPr id="17411"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928" t="32552" r="26721" b="15625"/>
          <a:stretch/>
        </p:blipFill>
        <p:spPr bwMode="auto">
          <a:xfrm>
            <a:off x="266700" y="2105025"/>
            <a:ext cx="8591551" cy="3790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9409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6F4523-77FD-B545-849C-7FBCE94D817F}"/>
              </a:ext>
            </a:extLst>
          </p:cNvPr>
          <p:cNvSpPr>
            <a:spLocks noGrp="1"/>
          </p:cNvSpPr>
          <p:nvPr>
            <p:ph idx="1"/>
          </p:nvPr>
        </p:nvSpPr>
        <p:spPr/>
        <p:txBody>
          <a:bodyPr>
            <a:normAutofit fontScale="85000" lnSpcReduction="10000"/>
          </a:bodyPr>
          <a:lstStyle/>
          <a:p>
            <a:r>
              <a:rPr lang="en-ID" b="1" dirty="0"/>
              <a:t>Provoke an error that is neither very gracefully nor consistently handled</a:t>
            </a:r>
          </a:p>
          <a:p>
            <a:r>
              <a:rPr lang="en-ID" dirty="0"/>
              <a:t>Any request that cannot be properly handled by the server will eventually be passed to a global error handling component that sends an error page to the client that includes a stack trace and other sensitive information. The restful API behaves similarly, passing back a JSON error object with sensitive data, such as SQL query strings.</a:t>
            </a:r>
          </a:p>
          <a:p>
            <a:r>
              <a:rPr lang="en-ID" dirty="0"/>
              <a:t>Here are two examples (out of many ways) to provoke such an error situation and solve this challenge immediately:</a:t>
            </a:r>
          </a:p>
          <a:p>
            <a:r>
              <a:rPr lang="en-ID" dirty="0"/>
              <a:t>Visit </a:t>
            </a:r>
            <a:r>
              <a:rPr lang="en-ID" dirty="0">
                <a:hlinkClick r:id="rId2"/>
              </a:rPr>
              <a:t>http://localhost:3000/rest/qwertz</a:t>
            </a:r>
            <a:endParaRPr lang="en-ID" dirty="0"/>
          </a:p>
          <a:p>
            <a:endParaRPr lang="en-US" dirty="0"/>
          </a:p>
        </p:txBody>
      </p:sp>
      <p:sp>
        <p:nvSpPr>
          <p:cNvPr id="3" name="Title 2">
            <a:extLst>
              <a:ext uri="{FF2B5EF4-FFF2-40B4-BE49-F238E27FC236}">
                <a16:creationId xmlns:a16="http://schemas.microsoft.com/office/drawing/2014/main" id="{F32C8700-9D5B-4A42-8955-714A835A29F0}"/>
              </a:ext>
            </a:extLst>
          </p:cNvPr>
          <p:cNvSpPr>
            <a:spLocks noGrp="1"/>
          </p:cNvSpPr>
          <p:nvPr>
            <p:ph type="title"/>
          </p:nvPr>
        </p:nvSpPr>
        <p:spPr/>
        <p:txBody>
          <a:bodyPr>
            <a:normAutofit fontScale="90000"/>
          </a:bodyPr>
          <a:lstStyle/>
          <a:p>
            <a:r>
              <a:rPr lang="en-US" dirty="0"/>
              <a:t>Juice-Shop –A6.Security Misconfiguration</a:t>
            </a:r>
          </a:p>
        </p:txBody>
      </p:sp>
    </p:spTree>
    <p:extLst>
      <p:ext uri="{BB962C8B-B14F-4D97-AF65-F5344CB8AC3E}">
        <p14:creationId xmlns:p14="http://schemas.microsoft.com/office/powerpoint/2010/main" val="2207378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75A172-F001-4045-8683-9CFDB386AE4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12027FB-680F-FC4B-8934-5DA8A711139F}"/>
              </a:ext>
            </a:extLst>
          </p:cNvPr>
          <p:cNvSpPr>
            <a:spLocks noGrp="1"/>
          </p:cNvSpPr>
          <p:nvPr>
            <p:ph type="title"/>
          </p:nvPr>
        </p:nvSpPr>
        <p:spPr/>
        <p:txBody>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E6CE0378-2390-6842-A797-16C376793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6379"/>
            <a:ext cx="9144000" cy="5325241"/>
          </a:xfrm>
          <a:prstGeom prst="rect">
            <a:avLst/>
          </a:prstGeom>
        </p:spPr>
      </p:pic>
    </p:spTree>
    <p:extLst>
      <p:ext uri="{BB962C8B-B14F-4D97-AF65-F5344CB8AC3E}">
        <p14:creationId xmlns:p14="http://schemas.microsoft.com/office/powerpoint/2010/main" val="976510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7B2696-0002-B94E-BE57-685900145CB2}"/>
              </a:ext>
            </a:extLst>
          </p:cNvPr>
          <p:cNvSpPr>
            <a:spLocks noGrp="1"/>
          </p:cNvSpPr>
          <p:nvPr>
            <p:ph idx="1"/>
          </p:nvPr>
        </p:nvSpPr>
        <p:spPr/>
        <p:txBody>
          <a:bodyPr/>
          <a:lstStyle/>
          <a:p>
            <a:pPr marL="0" indent="0">
              <a:buNone/>
            </a:pPr>
            <a:r>
              <a:rPr lang="en-US" dirty="0"/>
              <a:t>Review the basket and intercept with </a:t>
            </a:r>
            <a:r>
              <a:rPr lang="en-US" dirty="0" err="1"/>
              <a:t>burpsuite</a:t>
            </a:r>
            <a:r>
              <a:rPr lang="en-US" dirty="0"/>
              <a:t>..</a:t>
            </a:r>
          </a:p>
        </p:txBody>
      </p:sp>
      <p:sp>
        <p:nvSpPr>
          <p:cNvPr id="3" name="Title 2">
            <a:extLst>
              <a:ext uri="{FF2B5EF4-FFF2-40B4-BE49-F238E27FC236}">
                <a16:creationId xmlns:a16="http://schemas.microsoft.com/office/drawing/2014/main" id="{1EDCD7EF-C018-C64B-A6E6-C7BAF40EF564}"/>
              </a:ext>
            </a:extLst>
          </p:cNvPr>
          <p:cNvSpPr>
            <a:spLocks noGrp="1"/>
          </p:cNvSpPr>
          <p:nvPr>
            <p:ph type="title"/>
          </p:nvPr>
        </p:nvSpPr>
        <p:spPr/>
        <p:txBody>
          <a:bodyPr>
            <a:normAutofit fontScale="90000"/>
          </a:bodyPr>
          <a:lstStyle/>
          <a:p>
            <a:r>
              <a:rPr lang="en-US" dirty="0"/>
              <a:t>Juice shop- A6.Security misconfiguration</a:t>
            </a:r>
          </a:p>
        </p:txBody>
      </p:sp>
    </p:spTree>
    <p:extLst>
      <p:ext uri="{BB962C8B-B14F-4D97-AF65-F5344CB8AC3E}">
        <p14:creationId xmlns:p14="http://schemas.microsoft.com/office/powerpoint/2010/main" val="2760544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A37604-E3E3-4F41-90A5-FE856656437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D12C4FC-5CE2-3849-94C7-63B557AC836F}"/>
              </a:ext>
            </a:extLst>
          </p:cNvPr>
          <p:cNvSpPr>
            <a:spLocks noGrp="1"/>
          </p:cNvSpPr>
          <p:nvPr>
            <p:ph type="title"/>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E26EF59F-5870-6144-8565-E06794A9B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14" y="0"/>
            <a:ext cx="7903372" cy="6858000"/>
          </a:xfrm>
          <a:prstGeom prst="rect">
            <a:avLst/>
          </a:prstGeom>
        </p:spPr>
      </p:pic>
    </p:spTree>
    <p:extLst>
      <p:ext uri="{BB962C8B-B14F-4D97-AF65-F5344CB8AC3E}">
        <p14:creationId xmlns:p14="http://schemas.microsoft.com/office/powerpoint/2010/main" val="714725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F4AF1F-75ED-1443-8B61-EBAFFD6F405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17D2C01-D3EE-2048-8DCB-8B48B7B70E0A}"/>
              </a:ext>
            </a:extLst>
          </p:cNvPr>
          <p:cNvSpPr>
            <a:spLocks noGrp="1"/>
          </p:cNvSpPr>
          <p:nvPr>
            <p:ph type="title"/>
          </p:nvPr>
        </p:nvSpPr>
        <p:spPr/>
        <p:txBody>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F831C5DA-5513-EB46-8E96-780582163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437"/>
            <a:ext cx="9144000" cy="4287126"/>
          </a:xfrm>
          <a:prstGeom prst="rect">
            <a:avLst/>
          </a:prstGeom>
        </p:spPr>
      </p:pic>
    </p:spTree>
    <p:extLst>
      <p:ext uri="{BB962C8B-B14F-4D97-AF65-F5344CB8AC3E}">
        <p14:creationId xmlns:p14="http://schemas.microsoft.com/office/powerpoint/2010/main" val="19704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a:p>
            <a:pPr marL="457200" indent="-457200">
              <a:buFont typeface="+mj-lt"/>
              <a:buAutoNum type="arabicPeriod"/>
            </a:pPr>
            <a:r>
              <a:rPr lang="fr-FR" dirty="0"/>
              <a:t>Kevin </a:t>
            </a:r>
            <a:r>
              <a:rPr lang="fr-FR" dirty="0" err="1"/>
              <a:t>Poulsen</a:t>
            </a: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6" name="Image 5" descr="poulse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11518" y="3328268"/>
            <a:ext cx="1528904" cy="2293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lgn="ctr">
              <a:buNone/>
            </a:pPr>
            <a:r>
              <a:rPr lang="fr-FR" dirty="0" err="1"/>
              <a:t>Untrusted</a:t>
            </a:r>
            <a:r>
              <a:rPr lang="fr-FR" dirty="0"/>
              <a:t> data sent to </a:t>
            </a:r>
            <a:r>
              <a:rPr lang="fr-FR" dirty="0" err="1"/>
              <a:t>victim</a:t>
            </a:r>
            <a:r>
              <a:rPr lang="fr-FR" dirty="0"/>
              <a:t> </a:t>
            </a:r>
            <a:r>
              <a:rPr lang="fr-FR" dirty="0" err="1"/>
              <a:t>without</a:t>
            </a:r>
            <a:r>
              <a:rPr lang="fr-FR" dirty="0"/>
              <a:t> validation and / or </a:t>
            </a:r>
            <a:r>
              <a:rPr lang="fr-FR" dirty="0" err="1"/>
              <a:t>escaping</a:t>
            </a:r>
            <a:endParaRPr lang="fr-FR" dirty="0"/>
          </a:p>
          <a:p>
            <a:pPr marL="0" indent="0">
              <a:buNone/>
            </a:pPr>
            <a:r>
              <a:rPr lang="fr-FR" dirty="0"/>
              <a:t>XSS </a:t>
            </a:r>
            <a:r>
              <a:rPr lang="fr-FR" dirty="0" err="1"/>
              <a:t>allows</a:t>
            </a:r>
            <a:r>
              <a:rPr lang="fr-FR" dirty="0"/>
              <a:t> </a:t>
            </a:r>
            <a:r>
              <a:rPr lang="fr-FR" dirty="0" err="1"/>
              <a:t>attackers</a:t>
            </a:r>
            <a:r>
              <a:rPr lang="fr-FR" dirty="0"/>
              <a:t> to </a:t>
            </a:r>
            <a:r>
              <a:rPr lang="fr-FR" dirty="0" err="1"/>
              <a:t>execute</a:t>
            </a:r>
            <a:r>
              <a:rPr lang="fr-FR" dirty="0"/>
              <a:t> script in browsers to:</a:t>
            </a:r>
          </a:p>
          <a:p>
            <a:pPr lvl="1"/>
            <a:r>
              <a:rPr lang="fr-FR" dirty="0" err="1"/>
              <a:t>hijacking</a:t>
            </a:r>
            <a:r>
              <a:rPr lang="fr-FR" dirty="0"/>
              <a:t> </a:t>
            </a:r>
            <a:r>
              <a:rPr lang="fr-FR" dirty="0" err="1"/>
              <a:t>users</a:t>
            </a:r>
            <a:r>
              <a:rPr lang="fr-FR" dirty="0"/>
              <a:t>’ sessions,</a:t>
            </a:r>
          </a:p>
          <a:p>
            <a:pPr lvl="1"/>
            <a:r>
              <a:rPr lang="fr-FR" dirty="0" err="1"/>
              <a:t>redirecting</a:t>
            </a:r>
            <a:r>
              <a:rPr lang="fr-FR" dirty="0"/>
              <a:t> user to </a:t>
            </a:r>
            <a:r>
              <a:rPr lang="fr-FR" dirty="0" err="1"/>
              <a:t>malicious</a:t>
            </a:r>
            <a:r>
              <a:rPr lang="fr-FR" dirty="0"/>
              <a:t> site,</a:t>
            </a:r>
          </a:p>
          <a:p>
            <a:pPr lvl="1"/>
            <a:r>
              <a:rPr lang="fr-FR" dirty="0"/>
              <a:t>…</a:t>
            </a:r>
          </a:p>
          <a:p>
            <a:pPr marL="457200" indent="-457200">
              <a:buFont typeface="+mj-lt"/>
              <a:buAutoNum type="arabicPeriod"/>
            </a:pPr>
            <a:r>
              <a:rPr lang="fr-FR" dirty="0" err="1"/>
              <a:t>Reflected</a:t>
            </a:r>
            <a:r>
              <a:rPr lang="fr-FR" dirty="0"/>
              <a:t> XSS </a:t>
            </a:r>
            <a:r>
              <a:rPr lang="fr-FR" dirty="0">
                <a:hlinkClick r:id="rId3"/>
              </a:rPr>
              <a:t>example</a:t>
            </a:r>
            <a:endParaRPr lang="fr-FR" dirty="0"/>
          </a:p>
          <a:p>
            <a:pPr marL="457200" indent="-457200">
              <a:buFont typeface="+mj-lt"/>
              <a:buAutoNum type="arabicPeriod"/>
            </a:pPr>
            <a:r>
              <a:rPr lang="fr-FR" dirty="0" err="1"/>
              <a:t>Stored</a:t>
            </a:r>
            <a:r>
              <a:rPr lang="fr-FR" dirty="0"/>
              <a:t> XSS </a:t>
            </a:r>
            <a:r>
              <a:rPr lang="fr-FR" dirty="0" err="1">
                <a:hlinkClick r:id="rId4"/>
              </a:rPr>
              <a:t>example</a:t>
            </a:r>
            <a:endParaRPr lang="fr-FR" dirty="0"/>
          </a:p>
        </p:txBody>
      </p:sp>
      <p:sp>
        <p:nvSpPr>
          <p:cNvPr id="2" name="Titre 1"/>
          <p:cNvSpPr>
            <a:spLocks noGrp="1"/>
          </p:cNvSpPr>
          <p:nvPr>
            <p:ph type="title"/>
          </p:nvPr>
        </p:nvSpPr>
        <p:spPr/>
        <p:txBody>
          <a:bodyPr/>
          <a:lstStyle/>
          <a:p>
            <a:pPr algn="l"/>
            <a:r>
              <a:rPr lang="fr-FR" sz="4000" cap="small" dirty="0"/>
              <a:t>A7 – </a:t>
            </a:r>
            <a:r>
              <a:rPr lang="fr-FR" sz="3600" cap="small" dirty="0"/>
              <a:t>Cross</a:t>
            </a:r>
            <a:r>
              <a:rPr lang="fr-FR" sz="4000" cap="small" dirty="0"/>
              <a:t>-Site Scripting (XSS)</a:t>
            </a:r>
          </a:p>
        </p:txBody>
      </p:sp>
    </p:spTree>
    <p:extLst>
      <p:ext uri="{BB962C8B-B14F-4D97-AF65-F5344CB8AC3E}">
        <p14:creationId xmlns:p14="http://schemas.microsoft.com/office/powerpoint/2010/main" val="1569889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aplikasi</a:t>
            </a:r>
            <a:r>
              <a:rPr lang="en-US" dirty="0"/>
              <a:t> </a:t>
            </a:r>
            <a:r>
              <a:rPr lang="en-US" dirty="0" err="1"/>
              <a:t>mengambil</a:t>
            </a:r>
            <a:r>
              <a:rPr lang="en-US" dirty="0"/>
              <a:t> data </a:t>
            </a:r>
            <a:r>
              <a:rPr lang="en-US" dirty="0" err="1"/>
              <a:t>berbahaya</a:t>
            </a:r>
            <a:r>
              <a:rPr lang="en-US" dirty="0"/>
              <a:t> </a:t>
            </a:r>
            <a:r>
              <a:rPr lang="en-US" dirty="0" err="1"/>
              <a:t>dan</a:t>
            </a:r>
            <a:r>
              <a:rPr lang="en-US" dirty="0"/>
              <a:t> </a:t>
            </a:r>
            <a:r>
              <a:rPr lang="en-US" dirty="0" err="1"/>
              <a:t>mengirimkannya</a:t>
            </a:r>
            <a:r>
              <a:rPr lang="en-US" dirty="0"/>
              <a:t> </a:t>
            </a:r>
            <a:r>
              <a:rPr lang="en-US" dirty="0" err="1"/>
              <a:t>ke</a:t>
            </a:r>
            <a:r>
              <a:rPr lang="en-US" dirty="0"/>
              <a:t> web browser </a:t>
            </a:r>
            <a:r>
              <a:rPr lang="en-US" dirty="0" err="1"/>
              <a:t>dengan</a:t>
            </a:r>
            <a:r>
              <a:rPr lang="en-US" dirty="0"/>
              <a:t> </a:t>
            </a:r>
            <a:r>
              <a:rPr lang="en-US" dirty="0" err="1"/>
              <a:t>tanpa</a:t>
            </a:r>
            <a:r>
              <a:rPr lang="en-US" dirty="0"/>
              <a:t> </a:t>
            </a:r>
            <a:r>
              <a:rPr lang="en-US" dirty="0" err="1"/>
              <a:t>memvalidasi</a:t>
            </a:r>
            <a:r>
              <a:rPr lang="en-US" dirty="0"/>
              <a:t> </a:t>
            </a:r>
            <a:r>
              <a:rPr lang="en-US" dirty="0" err="1"/>
              <a:t>atau</a:t>
            </a:r>
            <a:r>
              <a:rPr lang="en-US" dirty="0"/>
              <a:t> </a:t>
            </a:r>
            <a:r>
              <a:rPr lang="en-US" dirty="0" err="1"/>
              <a:t>melepaskan</a:t>
            </a:r>
            <a:r>
              <a:rPr lang="en-US" dirty="0"/>
              <a:t> </a:t>
            </a:r>
            <a:r>
              <a:rPr lang="en-US" dirty="0" err="1"/>
              <a:t>konten</a:t>
            </a:r>
            <a:r>
              <a:rPr lang="en-US" dirty="0"/>
              <a:t> </a:t>
            </a:r>
            <a:r>
              <a:rPr lang="en-US" dirty="0" err="1"/>
              <a:t>tersebut</a:t>
            </a:r>
            <a:r>
              <a:rPr lang="en-US" dirty="0"/>
              <a:t> </a:t>
            </a:r>
            <a:r>
              <a:rPr lang="en-US" dirty="0" err="1"/>
              <a:t>dengan</a:t>
            </a:r>
            <a:r>
              <a:rPr lang="en-US" dirty="0"/>
              <a:t> </a:t>
            </a:r>
            <a:r>
              <a:rPr lang="en-US" dirty="0" err="1"/>
              <a:t>benar</a:t>
            </a:r>
            <a:r>
              <a:rPr lang="en-US" dirty="0"/>
              <a:t>. XSS </a:t>
            </a:r>
            <a:r>
              <a:rPr lang="en-US" dirty="0" err="1"/>
              <a:t>mengijinkan</a:t>
            </a:r>
            <a:r>
              <a:rPr lang="en-US" dirty="0"/>
              <a:t> </a:t>
            </a:r>
            <a:r>
              <a:rPr lang="en-US" dirty="0" err="1"/>
              <a:t>penyerang</a:t>
            </a:r>
            <a:r>
              <a:rPr lang="en-US" dirty="0"/>
              <a:t> </a:t>
            </a:r>
            <a:r>
              <a:rPr lang="en-US" dirty="0" err="1"/>
              <a:t>mengeksekusi</a:t>
            </a:r>
            <a:r>
              <a:rPr lang="en-US" dirty="0"/>
              <a:t> script di browser target </a:t>
            </a:r>
            <a:r>
              <a:rPr lang="en-US" dirty="0" err="1"/>
              <a:t>sehingga</a:t>
            </a:r>
            <a:r>
              <a:rPr lang="en-US" dirty="0"/>
              <a:t> </a:t>
            </a:r>
            <a:r>
              <a:rPr lang="en-US" dirty="0" err="1"/>
              <a:t>dapat</a:t>
            </a:r>
            <a:r>
              <a:rPr lang="en-US" dirty="0"/>
              <a:t> </a:t>
            </a:r>
            <a:r>
              <a:rPr lang="en-US" dirty="0" err="1"/>
              <a:t>leluasa</a:t>
            </a:r>
            <a:r>
              <a:rPr lang="en-US" dirty="0"/>
              <a:t> </a:t>
            </a:r>
            <a:r>
              <a:rPr lang="en-US" dirty="0" err="1"/>
              <a:t>mengambil</a:t>
            </a:r>
            <a:r>
              <a:rPr lang="en-US" dirty="0"/>
              <a:t> </a:t>
            </a:r>
            <a:r>
              <a:rPr lang="en-US" dirty="0" err="1"/>
              <a:t>alih</a:t>
            </a:r>
            <a:r>
              <a:rPr lang="en-US" dirty="0"/>
              <a:t> data </a:t>
            </a:r>
            <a:r>
              <a:rPr lang="en-US" dirty="0" err="1"/>
              <a:t>pengguna</a:t>
            </a:r>
            <a:r>
              <a:rPr lang="en-US" dirty="0"/>
              <a:t>, </a:t>
            </a:r>
            <a:r>
              <a:rPr lang="en-US" dirty="0" err="1"/>
              <a:t>merubah</a:t>
            </a:r>
            <a:r>
              <a:rPr lang="en-US" dirty="0"/>
              <a:t> </a:t>
            </a:r>
            <a:r>
              <a:rPr lang="en-US" dirty="0" err="1"/>
              <a:t>tampilan</a:t>
            </a:r>
            <a:r>
              <a:rPr lang="en-US" dirty="0"/>
              <a:t> website target, </a:t>
            </a:r>
            <a:r>
              <a:rPr lang="en-US" dirty="0" err="1"/>
              <a:t>atau</a:t>
            </a:r>
            <a:r>
              <a:rPr lang="en-US" dirty="0"/>
              <a:t> </a:t>
            </a:r>
            <a:r>
              <a:rPr lang="en-US" dirty="0" err="1"/>
              <a:t>mengarahkan</a:t>
            </a:r>
            <a:r>
              <a:rPr lang="en-US" dirty="0"/>
              <a:t> korban </a:t>
            </a:r>
            <a:r>
              <a:rPr lang="en-US" dirty="0" err="1"/>
              <a:t>ke</a:t>
            </a:r>
            <a:r>
              <a:rPr lang="en-US" dirty="0"/>
              <a:t> </a:t>
            </a:r>
            <a:r>
              <a:rPr lang="en-US" dirty="0" err="1"/>
              <a:t>laman</a:t>
            </a:r>
            <a:r>
              <a:rPr lang="en-US" dirty="0"/>
              <a:t> yang </a:t>
            </a:r>
            <a:r>
              <a:rPr lang="en-US" dirty="0" err="1"/>
              <a:t>berbahaya</a:t>
            </a:r>
            <a:r>
              <a:rPr lang="en-US" dirty="0"/>
              <a:t>. </a:t>
            </a:r>
          </a:p>
        </p:txBody>
      </p:sp>
      <p:sp>
        <p:nvSpPr>
          <p:cNvPr id="2" name="Title 1"/>
          <p:cNvSpPr>
            <a:spLocks noGrp="1"/>
          </p:cNvSpPr>
          <p:nvPr>
            <p:ph type="title"/>
          </p:nvPr>
        </p:nvSpPr>
        <p:spPr/>
        <p:txBody>
          <a:bodyPr/>
          <a:lstStyle/>
          <a:p>
            <a:r>
              <a:rPr lang="en-US" dirty="0"/>
              <a:t>XSS</a:t>
            </a:r>
          </a:p>
        </p:txBody>
      </p:sp>
    </p:spTree>
    <p:extLst>
      <p:ext uri="{BB962C8B-B14F-4D97-AF65-F5344CB8AC3E}">
        <p14:creationId xmlns:p14="http://schemas.microsoft.com/office/powerpoint/2010/main" val="1045564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5620" r="19687" b="7314"/>
          <a:stretch/>
        </p:blipFill>
        <p:spPr bwMode="auto">
          <a:xfrm>
            <a:off x="707727" y="2107769"/>
            <a:ext cx="7273900" cy="4433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 </a:t>
            </a:r>
          </a:p>
        </p:txBody>
      </p:sp>
      <p:sp>
        <p:nvSpPr>
          <p:cNvPr id="4" name="Rectangle 3"/>
          <p:cNvSpPr/>
          <p:nvPr/>
        </p:nvSpPr>
        <p:spPr>
          <a:xfrm>
            <a:off x="2753503" y="1406621"/>
            <a:ext cx="2841385" cy="5232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fr-FR" sz="2800" dirty="0" err="1"/>
              <a:t>Stored</a:t>
            </a:r>
            <a:r>
              <a:rPr lang="fr-FR" sz="2800" dirty="0"/>
              <a:t> XSS</a:t>
            </a:r>
            <a:endParaRPr 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183946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
        <p:nvSpPr>
          <p:cNvPr id="4" name="Rectangle 3"/>
          <p:cNvSpPr/>
          <p:nvPr/>
        </p:nvSpPr>
        <p:spPr>
          <a:xfrm>
            <a:off x="867903" y="107576"/>
            <a:ext cx="7532177" cy="707886"/>
          </a:xfrm>
          <a:prstGeom prst="rect">
            <a:avLst/>
          </a:prstGeom>
        </p:spPr>
        <p:txBody>
          <a:bodyPr wrap="square">
            <a:spAutoFit/>
          </a:bodyPr>
          <a:lstStyle/>
          <a:p>
            <a:r>
              <a:rPr lang="en-US" sz="2000" dirty="0"/>
              <a:t>&lt;script&gt;alert(</a:t>
            </a:r>
            <a:r>
              <a:rPr lang="en-US" sz="2000" dirty="0" err="1"/>
              <a:t>document.cookie</a:t>
            </a:r>
            <a:r>
              <a:rPr lang="en-US" sz="2000" dirty="0"/>
              <a:t>)&lt;/script&gt;</a:t>
            </a:r>
          </a:p>
          <a:p>
            <a:r>
              <a:rPr lang="en-US" sz="2000" b="1" dirty="0"/>
              <a:t>security=</a:t>
            </a:r>
            <a:r>
              <a:rPr lang="en-US" sz="2000" b="1" dirty="0" err="1"/>
              <a:t>low;PHPSESSID</a:t>
            </a:r>
            <a:r>
              <a:rPr lang="en-US" sz="2000" b="1" dirty="0"/>
              <a:t>=e16atc1irqilka7odvgsj42gk1</a:t>
            </a:r>
          </a:p>
        </p:txBody>
      </p:sp>
    </p:spTree>
    <p:extLst>
      <p:ext uri="{BB962C8B-B14F-4D97-AF65-F5344CB8AC3E}">
        <p14:creationId xmlns:p14="http://schemas.microsoft.com/office/powerpoint/2010/main" val="4148659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l="15715" t="27386" r="6446" b="5174"/>
          <a:stretch/>
        </p:blipFill>
        <p:spPr bwMode="auto">
          <a:xfrm>
            <a:off x="549275" y="1565328"/>
            <a:ext cx="7731441" cy="4324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400" dirty="0"/>
              <a:t>&lt;iframe </a:t>
            </a:r>
            <a:r>
              <a:rPr lang="en-US" sz="2400" dirty="0" err="1"/>
              <a:t>src</a:t>
            </a:r>
            <a:r>
              <a:rPr lang="en-US" sz="2400" dirty="0"/>
              <a:t>="http://www.kompas.com"&gt;&lt;/iframe&gt;</a:t>
            </a:r>
          </a:p>
        </p:txBody>
      </p:sp>
      <p:sp>
        <p:nvSpPr>
          <p:cNvPr id="4" name="Rectangle 3"/>
          <p:cNvSpPr/>
          <p:nvPr/>
        </p:nvSpPr>
        <p:spPr>
          <a:xfrm>
            <a:off x="704274" y="377148"/>
            <a:ext cx="1749197" cy="369332"/>
          </a:xfrm>
          <a:prstGeom prst="rect">
            <a:avLst/>
          </a:prstGeom>
        </p:spPr>
        <p:txBody>
          <a:bodyPr wrap="none">
            <a:spAutoFit/>
          </a:bodyPr>
          <a:lstStyle/>
          <a:p>
            <a:r>
              <a:rPr lang="en-US" b="1" dirty="0"/>
              <a:t>Reflected XSS</a:t>
            </a:r>
          </a:p>
        </p:txBody>
      </p:sp>
    </p:spTree>
    <p:extLst>
      <p:ext uri="{BB962C8B-B14F-4D97-AF65-F5344CB8AC3E}">
        <p14:creationId xmlns:p14="http://schemas.microsoft.com/office/powerpoint/2010/main" val="219158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p:txBody>
      </p:sp>
      <p:sp>
        <p:nvSpPr>
          <p:cNvPr id="2" name="Title 1"/>
          <p:cNvSpPr>
            <a:spLocks noGrp="1"/>
          </p:cNvSpPr>
          <p:nvPr>
            <p:ph type="title"/>
          </p:nvPr>
        </p:nvSpPr>
        <p:spPr/>
        <p:txBody>
          <a:bodyPr/>
          <a:lstStyle/>
          <a:p>
            <a:r>
              <a:rPr lang="en-US" sz="1800" dirty="0"/>
              <a:t>http://192.168.40.52/wfp/codeexec/example1.php?name=%3CH1%3Ehacker%3C/H1%3E</a:t>
            </a:r>
            <a:br>
              <a:rPr lang="en-US" sz="1800" dirty="0"/>
            </a:br>
            <a:endParaRPr lang="en-US" sz="1800"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247" t="4722" r="52835" b="30278"/>
          <a:stretch/>
        </p:blipFill>
        <p:spPr bwMode="auto">
          <a:xfrm>
            <a:off x="549275" y="1444532"/>
            <a:ext cx="5323840" cy="475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640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57B47D-AF03-6147-84CC-3962F420E486}"/>
              </a:ext>
            </a:extLst>
          </p:cNvPr>
          <p:cNvSpPr>
            <a:spLocks noGrp="1"/>
          </p:cNvSpPr>
          <p:nvPr>
            <p:ph idx="1"/>
          </p:nvPr>
        </p:nvSpPr>
        <p:spPr/>
        <p:txBody>
          <a:bodyPr>
            <a:normAutofit fontScale="92500" lnSpcReduction="10000"/>
          </a:bodyPr>
          <a:lstStyle/>
          <a:p>
            <a:r>
              <a:rPr lang="en-ID" dirty="0"/>
              <a:t>Solve the </a:t>
            </a:r>
            <a:r>
              <a:rPr lang="en-ID" dirty="0">
                <a:hlinkClick r:id="rId2"/>
              </a:rPr>
              <a:t>Perform a DOM XSS attack</a:t>
            </a:r>
            <a:r>
              <a:rPr lang="en-ID" dirty="0"/>
              <a:t> challenge</a:t>
            </a:r>
          </a:p>
          <a:p>
            <a:r>
              <a:rPr lang="en-ID" dirty="0"/>
              <a:t>Turn on your computer's speakers!</a:t>
            </a:r>
          </a:p>
          <a:p>
            <a:r>
              <a:rPr lang="en-ID" dirty="0"/>
              <a:t>Paste the payload &lt;iframe width="100%" height="166" scrolling="no" frameborder="no" allow="</a:t>
            </a:r>
            <a:r>
              <a:rPr lang="en-ID" dirty="0" err="1"/>
              <a:t>autoplay</a:t>
            </a:r>
            <a:r>
              <a:rPr lang="en-ID" dirty="0"/>
              <a:t>" </a:t>
            </a:r>
            <a:r>
              <a:rPr lang="en-ID" dirty="0" err="1"/>
              <a:t>src</a:t>
            </a:r>
            <a:r>
              <a:rPr lang="en-ID" dirty="0"/>
              <a:t>="https://</a:t>
            </a:r>
            <a:r>
              <a:rPr lang="en-ID" dirty="0" err="1"/>
              <a:t>w.soundcloud.com</a:t>
            </a:r>
            <a:r>
              <a:rPr lang="en-ID" dirty="0"/>
              <a:t>/player/?</a:t>
            </a:r>
            <a:r>
              <a:rPr lang="en-ID" dirty="0" err="1"/>
              <a:t>url</a:t>
            </a:r>
            <a:r>
              <a:rPr lang="en-ID" dirty="0"/>
              <a:t>=https%3A//</a:t>
            </a:r>
            <a:r>
              <a:rPr lang="en-ID" dirty="0" err="1"/>
              <a:t>api.soundcloud.com</a:t>
            </a:r>
            <a:r>
              <a:rPr lang="en-ID" dirty="0"/>
              <a:t>/tracks/771984076&amp;color=%23ff5500&amp;auto_play=</a:t>
            </a:r>
            <a:r>
              <a:rPr lang="en-ID" dirty="0" err="1"/>
              <a:t>true&amp;hide_related</a:t>
            </a:r>
            <a:r>
              <a:rPr lang="en-ID" dirty="0"/>
              <a:t>=</a:t>
            </a:r>
            <a:r>
              <a:rPr lang="en-ID" dirty="0" err="1"/>
              <a:t>false&amp;show_comments</a:t>
            </a:r>
            <a:r>
              <a:rPr lang="en-ID" dirty="0"/>
              <a:t>=</a:t>
            </a:r>
            <a:r>
              <a:rPr lang="en-ID" dirty="0" err="1"/>
              <a:t>true&amp;show_user</a:t>
            </a:r>
            <a:r>
              <a:rPr lang="en-ID" dirty="0"/>
              <a:t>=</a:t>
            </a:r>
            <a:r>
              <a:rPr lang="en-ID" dirty="0" err="1"/>
              <a:t>true&amp;show_reposts</a:t>
            </a:r>
            <a:r>
              <a:rPr lang="en-ID" dirty="0"/>
              <a:t>=</a:t>
            </a:r>
            <a:r>
              <a:rPr lang="en-ID" dirty="0" err="1"/>
              <a:t>false&amp;show_teaser</a:t>
            </a:r>
            <a:r>
              <a:rPr lang="en-ID" dirty="0"/>
              <a:t>=true"&gt;&lt;/iframe&gt; into the </a:t>
            </a:r>
            <a:r>
              <a:rPr lang="en-ID" i="1" dirty="0"/>
              <a:t>Search...</a:t>
            </a:r>
            <a:r>
              <a:rPr lang="en-ID" dirty="0"/>
              <a:t> field and hit Enter</a:t>
            </a:r>
          </a:p>
          <a:p>
            <a:r>
              <a:rPr lang="en-ID" dirty="0"/>
              <a:t>Enjoy the excellent acoustic entertainment!</a:t>
            </a:r>
          </a:p>
          <a:p>
            <a:pPr marL="0" indent="0">
              <a:buNone/>
            </a:pPr>
            <a:endParaRPr lang="en-US" dirty="0"/>
          </a:p>
        </p:txBody>
      </p:sp>
      <p:sp>
        <p:nvSpPr>
          <p:cNvPr id="3" name="Title 2">
            <a:extLst>
              <a:ext uri="{FF2B5EF4-FFF2-40B4-BE49-F238E27FC236}">
                <a16:creationId xmlns:a16="http://schemas.microsoft.com/office/drawing/2014/main" id="{9F1A9F63-B7DE-3C4B-A671-A9E19549C2B2}"/>
              </a:ext>
            </a:extLst>
          </p:cNvPr>
          <p:cNvSpPr>
            <a:spLocks noGrp="1"/>
          </p:cNvSpPr>
          <p:nvPr>
            <p:ph type="title"/>
          </p:nvPr>
        </p:nvSpPr>
        <p:spPr/>
        <p:txBody>
          <a:bodyPr/>
          <a:lstStyle/>
          <a:p>
            <a:r>
              <a:rPr lang="en-ID" dirty="0">
                <a:hlinkClick r:id="rId2"/>
              </a:rPr>
              <a:t>Perform a DOM XSS attack</a:t>
            </a:r>
            <a:r>
              <a:rPr lang="en-ID" dirty="0"/>
              <a:t> </a:t>
            </a:r>
            <a:endParaRPr lang="en-US" dirty="0"/>
          </a:p>
        </p:txBody>
      </p:sp>
    </p:spTree>
    <p:extLst>
      <p:ext uri="{BB962C8B-B14F-4D97-AF65-F5344CB8AC3E}">
        <p14:creationId xmlns:p14="http://schemas.microsoft.com/office/powerpoint/2010/main" val="3745689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38211E-B4C7-FD41-9458-753A98D68A90}"/>
              </a:ext>
            </a:extLst>
          </p:cNvPr>
          <p:cNvSpPr>
            <a:spLocks noGrp="1"/>
          </p:cNvSpPr>
          <p:nvPr>
            <p:ph type="title"/>
          </p:nvPr>
        </p:nvSpPr>
        <p:spPr/>
        <p:txBody>
          <a:bodyPr/>
          <a:lstStyle/>
          <a:p>
            <a:r>
              <a:rPr lang="en-US" dirty="0"/>
              <a:t>XSS</a:t>
            </a:r>
          </a:p>
        </p:txBody>
      </p:sp>
      <p:pic>
        <p:nvPicPr>
          <p:cNvPr id="9" name="Content Placeholder 8" descr="Graphical user interface, text&#10;&#10;Description automatically generated with medium confidence">
            <a:extLst>
              <a:ext uri="{FF2B5EF4-FFF2-40B4-BE49-F238E27FC236}">
                <a16:creationId xmlns:a16="http://schemas.microsoft.com/office/drawing/2014/main" id="{AD065BCD-7CBB-F441-A7A8-84CC693F4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2875350"/>
            <a:ext cx="7408862" cy="3050400"/>
          </a:xfrm>
        </p:spPr>
      </p:pic>
    </p:spTree>
    <p:extLst>
      <p:ext uri="{BB962C8B-B14F-4D97-AF65-F5344CB8AC3E}">
        <p14:creationId xmlns:p14="http://schemas.microsoft.com/office/powerpoint/2010/main" val="35967267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Teams&#10;&#10;Description automatically generated">
            <a:extLst>
              <a:ext uri="{FF2B5EF4-FFF2-40B4-BE49-F238E27FC236}">
                <a16:creationId xmlns:a16="http://schemas.microsoft.com/office/drawing/2014/main" id="{75560EEE-0199-784B-8F92-E43B6C4280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3070617"/>
            <a:ext cx="7408862" cy="2659867"/>
          </a:xfrm>
        </p:spPr>
      </p:pic>
      <p:sp>
        <p:nvSpPr>
          <p:cNvPr id="3" name="Title 2">
            <a:extLst>
              <a:ext uri="{FF2B5EF4-FFF2-40B4-BE49-F238E27FC236}">
                <a16:creationId xmlns:a16="http://schemas.microsoft.com/office/drawing/2014/main" id="{FA2F0931-9E2A-5F4C-8E54-8E9D88FF2F89}"/>
              </a:ext>
            </a:extLst>
          </p:cNvPr>
          <p:cNvSpPr>
            <a:spLocks noGrp="1"/>
          </p:cNvSpPr>
          <p:nvPr>
            <p:ph type="title"/>
          </p:nvPr>
        </p:nvSpPr>
        <p:spPr/>
        <p:txBody>
          <a:bodyPr/>
          <a:lstStyle/>
          <a:p>
            <a:r>
              <a:rPr lang="en-US" dirty="0"/>
              <a:t>DOM XSS </a:t>
            </a:r>
          </a:p>
        </p:txBody>
      </p:sp>
      <p:sp>
        <p:nvSpPr>
          <p:cNvPr id="6" name="Rectangle 5">
            <a:extLst>
              <a:ext uri="{FF2B5EF4-FFF2-40B4-BE49-F238E27FC236}">
                <a16:creationId xmlns:a16="http://schemas.microsoft.com/office/drawing/2014/main" id="{9118A07F-838D-374E-B67D-BBFC016404D6}"/>
              </a:ext>
            </a:extLst>
          </p:cNvPr>
          <p:cNvSpPr/>
          <p:nvPr/>
        </p:nvSpPr>
        <p:spPr>
          <a:xfrm>
            <a:off x="1509823" y="2117007"/>
            <a:ext cx="4572000" cy="646331"/>
          </a:xfrm>
          <a:prstGeom prst="rect">
            <a:avLst/>
          </a:prstGeom>
        </p:spPr>
        <p:txBody>
          <a:bodyPr>
            <a:spAutoFit/>
          </a:bodyPr>
          <a:lstStyle/>
          <a:p>
            <a:r>
              <a:rPr lang="en-US" dirty="0"/>
              <a:t>&lt;iframe%20src%3D"javascript:alert(%60xss%60)"&gt;</a:t>
            </a:r>
          </a:p>
        </p:txBody>
      </p:sp>
    </p:spTree>
    <p:extLst>
      <p:ext uri="{BB962C8B-B14F-4D97-AF65-F5344CB8AC3E}">
        <p14:creationId xmlns:p14="http://schemas.microsoft.com/office/powerpoint/2010/main" val="24285808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fontAlgn="base"/>
            <a:r>
              <a:rPr lang="en-US" dirty="0">
                <a:hlinkClick r:id="rId2"/>
              </a:rPr>
              <a:t>https://www.owasp.org/index.php/Top_10-2017_A8-Insecure_Deserialization</a:t>
            </a:r>
            <a:endParaRPr lang="en-US" dirty="0"/>
          </a:p>
          <a:p>
            <a:pPr fontAlgn="base"/>
            <a:r>
              <a:rPr lang="en-US" dirty="0"/>
              <a:t>Plaintext</a:t>
            </a:r>
          </a:p>
          <a:p>
            <a:pPr fontAlgn="base"/>
            <a:r>
              <a:rPr lang="en-US" dirty="0"/>
              <a:t>Code example of a vulnerable application</a:t>
            </a:r>
          </a:p>
          <a:p>
            <a:pPr fontAlgn="base"/>
            <a:r>
              <a:rPr lang="en-US" dirty="0"/>
              <a:t>JavaScript</a:t>
            </a:r>
          </a:p>
          <a:p>
            <a:r>
              <a:rPr lang="en-US" dirty="0"/>
              <a:t>gameState = { username = "Gamer42", score = 1445, timeSpent = "00:43:01" } serialized = JSON.stringify(gameState) // 'serialized' is now a string that can be sent over the internet deserialized = JSON.parse(serialized) // 'deserialized' is now the same as 'gameState' document.getElementById("score").innerHTML = deserialized.score; // if the attacker controls the 'serialized'-variable, this would lead to XSS</a:t>
            </a:r>
          </a:p>
        </p:txBody>
      </p:sp>
      <p:sp>
        <p:nvSpPr>
          <p:cNvPr id="2" name="Title 1"/>
          <p:cNvSpPr>
            <a:spLocks noGrp="1"/>
          </p:cNvSpPr>
          <p:nvPr>
            <p:ph type="title"/>
          </p:nvPr>
        </p:nvSpPr>
        <p:spPr/>
        <p:txBody>
          <a:bodyPr/>
          <a:lstStyle/>
          <a:p>
            <a:r>
              <a:rPr lang="en-US" dirty="0"/>
              <a:t>A8 Insecure Deserialization</a:t>
            </a:r>
          </a:p>
        </p:txBody>
      </p:sp>
    </p:spTree>
    <p:extLst>
      <p:ext uri="{BB962C8B-B14F-4D97-AF65-F5344CB8AC3E}">
        <p14:creationId xmlns:p14="http://schemas.microsoft.com/office/powerpoint/2010/main" val="50657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a:p>
            <a:pPr marL="457200" indent="-457200">
              <a:buFont typeface="+mj-lt"/>
              <a:buAutoNum type="arabicPeriod"/>
            </a:pPr>
            <a:r>
              <a:rPr lang="fr-FR" dirty="0"/>
              <a:t>Kevin </a:t>
            </a:r>
            <a:r>
              <a:rPr lang="fr-FR" dirty="0" err="1"/>
              <a:t>Poulsen</a:t>
            </a:r>
            <a:endParaRPr lang="fr-FR" dirty="0"/>
          </a:p>
          <a:p>
            <a:pPr marL="457200" indent="-457200">
              <a:buFont typeface="+mj-lt"/>
              <a:buAutoNum type="arabicPeriod"/>
            </a:pPr>
            <a:r>
              <a:rPr lang="fr-FR" dirty="0"/>
              <a:t>…</a:t>
            </a:r>
          </a:p>
          <a:p>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spTree>
    <p:extLst>
      <p:ext uri="{BB962C8B-B14F-4D97-AF65-F5344CB8AC3E}">
        <p14:creationId xmlns:p14="http://schemas.microsoft.com/office/powerpoint/2010/main" val="3302811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67" y="1941689"/>
            <a:ext cx="7408333" cy="3450696"/>
          </a:xfrm>
        </p:spPr>
        <p:txBody>
          <a:bodyPr/>
          <a:lstStyle/>
          <a:p>
            <a:r>
              <a:rPr lang="en-ID" b="1" dirty="0"/>
              <a:t>Register as a user with administrator privileges</a:t>
            </a:r>
          </a:p>
          <a:p>
            <a:r>
              <a:rPr lang="en-ID" dirty="0"/>
              <a:t>Submit a POST request to </a:t>
            </a:r>
            <a:r>
              <a:rPr lang="en-ID" dirty="0">
                <a:hlinkClick r:id="rId2"/>
              </a:rPr>
              <a:t>http://localhost:3000/api/Users</a:t>
            </a:r>
            <a:r>
              <a:rPr lang="en-ID" dirty="0"/>
              <a:t> with:</a:t>
            </a:r>
          </a:p>
          <a:p>
            <a:pPr lvl="1"/>
            <a:r>
              <a:rPr lang="en-ID" dirty="0"/>
              <a:t>{"</a:t>
            </a:r>
            <a:r>
              <a:rPr lang="en-ID" dirty="0" err="1"/>
              <a:t>email":"admin","password":"admin","role":"admin</a:t>
            </a:r>
            <a:r>
              <a:rPr lang="en-ID" dirty="0"/>
              <a:t>"} as body</a:t>
            </a:r>
          </a:p>
          <a:p>
            <a:pPr lvl="1"/>
            <a:r>
              <a:rPr lang="en-ID" dirty="0"/>
              <a:t>and application/json as Content-Type</a:t>
            </a:r>
          </a:p>
          <a:p>
            <a:endParaRPr lang="en-US" sz="1400" dirty="0"/>
          </a:p>
        </p:txBody>
      </p:sp>
      <p:sp>
        <p:nvSpPr>
          <p:cNvPr id="2" name="Title 1"/>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106452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0ACDCA86-08A1-1641-978F-2557149BB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0"/>
            <a:ext cx="9144000" cy="6220701"/>
          </a:xfrm>
          <a:prstGeom prst="rect">
            <a:avLst/>
          </a:prstGeom>
        </p:spPr>
      </p:pic>
    </p:spTree>
    <p:extLst>
      <p:ext uri="{BB962C8B-B14F-4D97-AF65-F5344CB8AC3E}">
        <p14:creationId xmlns:p14="http://schemas.microsoft.com/office/powerpoint/2010/main" val="20833568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D9D82-AD34-0B48-8EEC-F5A06B778F9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467152E6-EEE2-FB46-9A13-9B1361B2DA22}"/>
              </a:ext>
            </a:extLst>
          </p:cNvPr>
          <p:cNvSpPr>
            <a:spLocks noGrp="1"/>
          </p:cNvSpPr>
          <p:nvPr>
            <p:ph type="title"/>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DC78DCDD-D957-D745-AA17-448A6F1F8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123"/>
            <a:ext cx="9144000" cy="5545753"/>
          </a:xfrm>
          <a:prstGeom prst="rect">
            <a:avLst/>
          </a:prstGeom>
        </p:spPr>
      </p:pic>
    </p:spTree>
    <p:extLst>
      <p:ext uri="{BB962C8B-B14F-4D97-AF65-F5344CB8AC3E}">
        <p14:creationId xmlns:p14="http://schemas.microsoft.com/office/powerpoint/2010/main" val="2005608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95A625-FE64-974C-A913-68A95060D16C}"/>
              </a:ext>
            </a:extLst>
          </p:cNvPr>
          <p:cNvSpPr>
            <a:spLocks noGrp="1"/>
          </p:cNvSpPr>
          <p:nvPr>
            <p:ph idx="1"/>
          </p:nvPr>
        </p:nvSpPr>
        <p:spPr>
          <a:xfrm>
            <a:off x="702734" y="1591056"/>
            <a:ext cx="7408333" cy="813477"/>
          </a:xfrm>
        </p:spPr>
        <p:txBody>
          <a:bodyPr>
            <a:noAutofit/>
          </a:bodyPr>
          <a:lstStyle/>
          <a:p>
            <a:r>
              <a:rPr lang="en-US" sz="1100" dirty="0"/>
              <a:t>POST /</a:t>
            </a:r>
            <a:r>
              <a:rPr lang="en-US" sz="1100" dirty="0" err="1"/>
              <a:t>api</a:t>
            </a:r>
            <a:r>
              <a:rPr lang="en-US" sz="1100" dirty="0"/>
              <a:t>/Users HTTP/1.1</a:t>
            </a:r>
          </a:p>
          <a:p>
            <a:endParaRPr lang="en-US" sz="1100" dirty="0"/>
          </a:p>
          <a:p>
            <a:r>
              <a:rPr lang="en-US" sz="1100" dirty="0"/>
              <a:t>Host: 192.168.8.108:3000</a:t>
            </a:r>
          </a:p>
          <a:p>
            <a:endParaRPr lang="en-US" sz="1100" dirty="0"/>
          </a:p>
          <a:p>
            <a:r>
              <a:rPr lang="en-US" sz="1100" dirty="0"/>
              <a:t>Content-Length: 73</a:t>
            </a:r>
          </a:p>
          <a:p>
            <a:endParaRPr lang="en-US" sz="1100" dirty="0"/>
          </a:p>
          <a:p>
            <a:r>
              <a:rPr lang="en-US" sz="1100" dirty="0"/>
              <a:t>Accept: application/json, text/plain, */*</a:t>
            </a:r>
          </a:p>
          <a:p>
            <a:endParaRPr lang="en-US" sz="1100" dirty="0"/>
          </a:p>
          <a:p>
            <a:r>
              <a:rPr lang="en-US" sz="1100" dirty="0"/>
              <a:t>User-Agent: Mozilla/5.0 (Windows NT 10.0; Win64; x64) </a:t>
            </a:r>
            <a:r>
              <a:rPr lang="en-US" sz="1100" dirty="0" err="1"/>
              <a:t>AppleWebKit</a:t>
            </a:r>
            <a:r>
              <a:rPr lang="en-US" sz="1100" dirty="0"/>
              <a:t>/537.36 (KHTML, like Gecko) Chrome/90.0.4430.85 Safari/537.36</a:t>
            </a:r>
          </a:p>
          <a:p>
            <a:endParaRPr lang="en-US" sz="1100" dirty="0"/>
          </a:p>
          <a:p>
            <a:r>
              <a:rPr lang="en-US" sz="1100" dirty="0"/>
              <a:t>Content-Type: application/json</a:t>
            </a:r>
          </a:p>
          <a:p>
            <a:endParaRPr lang="en-US" sz="1100" dirty="0"/>
          </a:p>
          <a:p>
            <a:r>
              <a:rPr lang="en-US" sz="1100" dirty="0"/>
              <a:t>Origin: http://192.168.8.108:3000</a:t>
            </a:r>
          </a:p>
          <a:p>
            <a:endParaRPr lang="en-US" sz="1100" dirty="0"/>
          </a:p>
          <a:p>
            <a:r>
              <a:rPr lang="en-US" sz="1100" dirty="0" err="1"/>
              <a:t>Referer</a:t>
            </a:r>
            <a:r>
              <a:rPr lang="en-US" sz="1100" dirty="0"/>
              <a:t>: http://192.168.8.108:3000/</a:t>
            </a:r>
          </a:p>
          <a:p>
            <a:endParaRPr lang="en-US" sz="1100" dirty="0"/>
          </a:p>
          <a:p>
            <a:r>
              <a:rPr lang="en-US" sz="1100" dirty="0"/>
              <a:t>Accept-Encoding: </a:t>
            </a:r>
            <a:r>
              <a:rPr lang="en-US" sz="1100" dirty="0" err="1"/>
              <a:t>gzip</a:t>
            </a:r>
            <a:r>
              <a:rPr lang="en-US" sz="1100" dirty="0"/>
              <a:t>, deflate</a:t>
            </a:r>
          </a:p>
          <a:p>
            <a:endParaRPr lang="en-US" sz="1100" dirty="0"/>
          </a:p>
          <a:p>
            <a:r>
              <a:rPr lang="en-US" sz="1100" dirty="0"/>
              <a:t>Accept-Language: </a:t>
            </a:r>
            <a:r>
              <a:rPr lang="en-US" sz="1100" dirty="0" err="1"/>
              <a:t>en-US,en;q</a:t>
            </a:r>
            <a:r>
              <a:rPr lang="en-US" sz="1100" dirty="0"/>
              <a:t>=0.9</a:t>
            </a:r>
          </a:p>
          <a:p>
            <a:endParaRPr lang="en-US" sz="1100" dirty="0"/>
          </a:p>
          <a:p>
            <a:r>
              <a:rPr lang="en-US" sz="1100" dirty="0"/>
              <a:t>Cookie: language=</a:t>
            </a:r>
            <a:r>
              <a:rPr lang="en-US" sz="1100" dirty="0" err="1"/>
              <a:t>en</a:t>
            </a:r>
            <a:r>
              <a:rPr lang="en-US" sz="1100" dirty="0"/>
              <a:t>; </a:t>
            </a:r>
            <a:r>
              <a:rPr lang="en-US" sz="1100" dirty="0" err="1"/>
              <a:t>welcomebanner_status</a:t>
            </a:r>
            <a:r>
              <a:rPr lang="en-US" sz="1100" dirty="0"/>
              <a:t>=dismiss; </a:t>
            </a:r>
            <a:r>
              <a:rPr lang="en-US" sz="1100" dirty="0" err="1"/>
              <a:t>cookieconsent_status</a:t>
            </a:r>
            <a:r>
              <a:rPr lang="en-US" sz="1100" dirty="0"/>
              <a:t>=dismiss</a:t>
            </a:r>
          </a:p>
          <a:p>
            <a:endParaRPr lang="en-US" sz="1100" dirty="0"/>
          </a:p>
          <a:p>
            <a:r>
              <a:rPr lang="en-US" sz="1100" dirty="0"/>
              <a:t>Connection: close</a:t>
            </a:r>
          </a:p>
          <a:p>
            <a:endParaRPr lang="en-US" sz="1100" dirty="0"/>
          </a:p>
          <a:p>
            <a:endParaRPr lang="en-US" sz="1100" dirty="0"/>
          </a:p>
          <a:p>
            <a:endParaRPr lang="en-US" sz="1100" dirty="0"/>
          </a:p>
          <a:p>
            <a:r>
              <a:rPr lang="en-US" sz="1100" dirty="0"/>
              <a:t>{"email":"'user2@user.com","password":"password",</a:t>
            </a:r>
          </a:p>
          <a:p>
            <a:endParaRPr lang="en-US" sz="1100" dirty="0"/>
          </a:p>
          <a:p>
            <a:r>
              <a:rPr lang="en-US" sz="1100" dirty="0"/>
              <a:t>"</a:t>
            </a:r>
            <a:r>
              <a:rPr lang="en-US" sz="1100" dirty="0" err="1"/>
              <a:t>role":"admin</a:t>
            </a:r>
            <a:r>
              <a:rPr lang="en-US" sz="1100" dirty="0"/>
              <a:t>"</a:t>
            </a:r>
          </a:p>
          <a:p>
            <a:endParaRPr lang="en-US" sz="1100" dirty="0"/>
          </a:p>
          <a:p>
            <a:r>
              <a:rPr lang="en-US" sz="1100" dirty="0"/>
              <a:t>     }</a:t>
            </a:r>
          </a:p>
        </p:txBody>
      </p:sp>
      <p:sp>
        <p:nvSpPr>
          <p:cNvPr id="3" name="Title 2">
            <a:extLst>
              <a:ext uri="{FF2B5EF4-FFF2-40B4-BE49-F238E27FC236}">
                <a16:creationId xmlns:a16="http://schemas.microsoft.com/office/drawing/2014/main" id="{696B0AD3-B528-C44B-BAAB-600CC4CB701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287354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705562-6B2A-E741-BBB4-7DAD951FCE2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33E7AB6-FBBC-3841-BE21-797E75A044E3}"/>
              </a:ext>
            </a:extLst>
          </p:cNvPr>
          <p:cNvSpPr>
            <a:spLocks noGrp="1"/>
          </p:cNvSpPr>
          <p:nvPr>
            <p:ph type="title"/>
          </p:nvPr>
        </p:nvSpPr>
        <p:spPr/>
        <p:txBody>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BE5A498B-3D0F-FF4A-83B5-4B66C42E4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7766"/>
            <a:ext cx="9144000" cy="5342467"/>
          </a:xfrm>
          <a:prstGeom prst="rect">
            <a:avLst/>
          </a:prstGeom>
        </p:spPr>
      </p:pic>
    </p:spTree>
    <p:extLst>
      <p:ext uri="{BB962C8B-B14F-4D97-AF65-F5344CB8AC3E}">
        <p14:creationId xmlns:p14="http://schemas.microsoft.com/office/powerpoint/2010/main" val="5642682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a:t>Komponen</a:t>
            </a:r>
            <a:r>
              <a:rPr lang="en-US" dirty="0"/>
              <a:t> – </a:t>
            </a:r>
            <a:r>
              <a:rPr lang="en-US" dirty="0" err="1"/>
              <a:t>komponen</a:t>
            </a:r>
            <a:r>
              <a:rPr lang="en-US" dirty="0"/>
              <a:t> </a:t>
            </a:r>
            <a:r>
              <a:rPr lang="en-US" dirty="0" err="1"/>
              <a:t>rentan</a:t>
            </a:r>
            <a:r>
              <a:rPr lang="en-US" dirty="0"/>
              <a:t>, </a:t>
            </a:r>
            <a:r>
              <a:rPr lang="en-US" dirty="0" err="1"/>
              <a:t>seperti</a:t>
            </a:r>
            <a:r>
              <a:rPr lang="en-US" dirty="0"/>
              <a:t> library, framework, </a:t>
            </a:r>
            <a:r>
              <a:rPr lang="en-US" dirty="0" err="1"/>
              <a:t>dan</a:t>
            </a:r>
            <a:r>
              <a:rPr lang="en-US" dirty="0"/>
              <a:t> </a:t>
            </a:r>
            <a:r>
              <a:rPr lang="en-US" dirty="0" err="1"/>
              <a:t>modul</a:t>
            </a:r>
            <a:r>
              <a:rPr lang="en-US" dirty="0"/>
              <a:t> </a:t>
            </a:r>
            <a:r>
              <a:rPr lang="en-US" dirty="0" err="1"/>
              <a:t>perangkat</a:t>
            </a:r>
            <a:r>
              <a:rPr lang="en-US" dirty="0"/>
              <a:t> </a:t>
            </a:r>
            <a:r>
              <a:rPr lang="en-US" dirty="0" err="1"/>
              <a:t>lunak</a:t>
            </a:r>
            <a:r>
              <a:rPr lang="en-US" dirty="0"/>
              <a:t> </a:t>
            </a:r>
            <a:r>
              <a:rPr lang="en-US" dirty="0" err="1"/>
              <a:t>lainnya</a:t>
            </a:r>
            <a:r>
              <a:rPr lang="en-US" dirty="0"/>
              <a:t>, </a:t>
            </a:r>
            <a:r>
              <a:rPr lang="en-US" dirty="0" err="1"/>
              <a:t>hampir</a:t>
            </a:r>
            <a:r>
              <a:rPr lang="en-US" dirty="0"/>
              <a:t>  </a:t>
            </a:r>
            <a:r>
              <a:rPr lang="en-US" dirty="0" err="1"/>
              <a:t>selalu</a:t>
            </a:r>
            <a:r>
              <a:rPr lang="en-US" dirty="0"/>
              <a:t> </a:t>
            </a:r>
            <a:r>
              <a:rPr lang="en-US" dirty="0" err="1"/>
              <a:t>berjalan</a:t>
            </a:r>
            <a:r>
              <a:rPr lang="en-US" dirty="0"/>
              <a:t> </a:t>
            </a:r>
            <a:r>
              <a:rPr lang="en-US" dirty="0" err="1"/>
              <a:t>dengan</a:t>
            </a:r>
            <a:r>
              <a:rPr lang="en-US" dirty="0"/>
              <a:t> </a:t>
            </a:r>
            <a:r>
              <a:rPr lang="en-US" dirty="0" err="1"/>
              <a:t>hak</a:t>
            </a:r>
            <a:r>
              <a:rPr lang="en-US" dirty="0"/>
              <a:t> </a:t>
            </a:r>
            <a:r>
              <a:rPr lang="en-US" dirty="0" err="1"/>
              <a:t>istimewa</a:t>
            </a:r>
            <a:r>
              <a:rPr lang="en-US" dirty="0"/>
              <a:t> </a:t>
            </a:r>
            <a:r>
              <a:rPr lang="en-US" dirty="0" err="1"/>
              <a:t>penuh</a:t>
            </a:r>
            <a:r>
              <a:rPr lang="en-US" dirty="0"/>
              <a:t>. </a:t>
            </a:r>
            <a:r>
              <a:rPr lang="en-US" dirty="0" err="1"/>
              <a:t>Jadi</a:t>
            </a:r>
            <a:r>
              <a:rPr lang="en-US" dirty="0"/>
              <a:t>,  </a:t>
            </a:r>
            <a:r>
              <a:rPr lang="en-US" dirty="0" err="1"/>
              <a:t>jika</a:t>
            </a:r>
            <a:r>
              <a:rPr lang="en-US" dirty="0"/>
              <a:t> </a:t>
            </a:r>
            <a:r>
              <a:rPr lang="en-US" dirty="0" err="1"/>
              <a:t>komponen</a:t>
            </a:r>
            <a:r>
              <a:rPr lang="en-US" dirty="0"/>
              <a:t> </a:t>
            </a:r>
            <a:r>
              <a:rPr lang="en-US" dirty="0" err="1"/>
              <a:t>tersebut</a:t>
            </a:r>
            <a:r>
              <a:rPr lang="en-US" dirty="0"/>
              <a:t> </a:t>
            </a:r>
            <a:r>
              <a:rPr lang="en-US" dirty="0" err="1"/>
              <a:t>tereksploitasi</a:t>
            </a:r>
            <a:r>
              <a:rPr lang="en-US" dirty="0"/>
              <a:t>, </a:t>
            </a:r>
            <a:r>
              <a:rPr lang="en-US" dirty="0" err="1"/>
              <a:t>hal</a:t>
            </a:r>
            <a:r>
              <a:rPr lang="en-US" dirty="0"/>
              <a:t> </a:t>
            </a:r>
            <a:r>
              <a:rPr lang="en-US" dirty="0" err="1"/>
              <a:t>ini</a:t>
            </a:r>
            <a:r>
              <a:rPr lang="en-US" dirty="0"/>
              <a:t> </a:t>
            </a:r>
            <a:r>
              <a:rPr lang="en-US" dirty="0" err="1"/>
              <a:t>dapat</a:t>
            </a:r>
            <a:r>
              <a:rPr lang="en-US" dirty="0"/>
              <a:t> </a:t>
            </a:r>
            <a:r>
              <a:rPr lang="en-US" dirty="0" err="1"/>
              <a:t>menyebabkan</a:t>
            </a:r>
            <a:r>
              <a:rPr lang="en-US" dirty="0"/>
              <a:t> </a:t>
            </a:r>
            <a:r>
              <a:rPr lang="en-US" dirty="0" err="1"/>
              <a:t>kehilangan</a:t>
            </a:r>
            <a:r>
              <a:rPr lang="en-US" dirty="0"/>
              <a:t> data yang </a:t>
            </a:r>
            <a:r>
              <a:rPr lang="en-US" dirty="0" err="1"/>
              <a:t>serius</a:t>
            </a:r>
            <a:r>
              <a:rPr lang="en-US" dirty="0"/>
              <a:t> </a:t>
            </a:r>
            <a:r>
              <a:rPr lang="en-US" dirty="0" err="1"/>
              <a:t>atau</a:t>
            </a:r>
            <a:r>
              <a:rPr lang="en-US" dirty="0"/>
              <a:t> </a:t>
            </a:r>
            <a:r>
              <a:rPr lang="en-US" dirty="0" err="1"/>
              <a:t>pengambil-alihan</a:t>
            </a:r>
            <a:r>
              <a:rPr lang="en-US" dirty="0"/>
              <a:t> server.  </a:t>
            </a:r>
            <a:r>
              <a:rPr lang="en-US" dirty="0" err="1"/>
              <a:t>Aplikasi-aplikasi</a:t>
            </a:r>
            <a:r>
              <a:rPr lang="en-US" dirty="0"/>
              <a:t> yang </a:t>
            </a:r>
            <a:r>
              <a:rPr lang="en-US" dirty="0" err="1"/>
              <a:t>mengunakan</a:t>
            </a:r>
            <a:r>
              <a:rPr lang="en-US" dirty="0"/>
              <a:t> </a:t>
            </a:r>
            <a:r>
              <a:rPr lang="en-US" dirty="0" err="1"/>
              <a:t>komponen-komponen</a:t>
            </a:r>
            <a:r>
              <a:rPr lang="en-US" dirty="0"/>
              <a:t> </a:t>
            </a:r>
            <a:r>
              <a:rPr lang="en-US" dirty="0" err="1"/>
              <a:t>rentan</a:t>
            </a:r>
            <a:r>
              <a:rPr lang="en-US" dirty="0"/>
              <a:t> </a:t>
            </a:r>
            <a:r>
              <a:rPr lang="en-US" dirty="0" err="1"/>
              <a:t>ini</a:t>
            </a:r>
            <a:r>
              <a:rPr lang="en-US" dirty="0"/>
              <a:t> </a:t>
            </a:r>
            <a:r>
              <a:rPr lang="en-US" dirty="0" err="1"/>
              <a:t>bisa</a:t>
            </a:r>
            <a:r>
              <a:rPr lang="en-US" dirty="0"/>
              <a:t> </a:t>
            </a:r>
            <a:r>
              <a:rPr lang="en-US" dirty="0" err="1"/>
              <a:t>mengurangi</a:t>
            </a:r>
            <a:r>
              <a:rPr lang="en-US" dirty="0"/>
              <a:t> </a:t>
            </a:r>
            <a:r>
              <a:rPr lang="en-US" dirty="0" err="1"/>
              <a:t>pertahanan</a:t>
            </a:r>
            <a:r>
              <a:rPr lang="en-US" dirty="0"/>
              <a:t> </a:t>
            </a:r>
            <a:r>
              <a:rPr lang="en-US" dirty="0" err="1"/>
              <a:t>dan</a:t>
            </a:r>
            <a:r>
              <a:rPr lang="en-US" dirty="0"/>
              <a:t> </a:t>
            </a:r>
            <a:r>
              <a:rPr lang="en-US" dirty="0" err="1"/>
              <a:t>memberi</a:t>
            </a:r>
            <a:r>
              <a:rPr lang="en-US" dirty="0"/>
              <a:t> </a:t>
            </a:r>
            <a:r>
              <a:rPr lang="en-US" dirty="0" err="1"/>
              <a:t>peluang</a:t>
            </a:r>
            <a:r>
              <a:rPr lang="en-US" dirty="0"/>
              <a:t> </a:t>
            </a:r>
            <a:r>
              <a:rPr lang="en-US" dirty="0" err="1"/>
              <a:t>untuk</a:t>
            </a:r>
            <a:r>
              <a:rPr lang="en-US" dirty="0"/>
              <a:t> </a:t>
            </a:r>
            <a:r>
              <a:rPr lang="en-US" dirty="0" err="1"/>
              <a:t>diserang</a:t>
            </a:r>
            <a:r>
              <a:rPr lang="en-US" dirty="0"/>
              <a:t> </a:t>
            </a:r>
            <a:r>
              <a:rPr lang="en-US" dirty="0" err="1"/>
              <a:t>dan</a:t>
            </a:r>
            <a:r>
              <a:rPr lang="en-US" dirty="0"/>
              <a:t> </a:t>
            </a:r>
            <a:r>
              <a:rPr lang="en-US" dirty="0" err="1"/>
              <a:t>dipengaruhi</a:t>
            </a:r>
            <a:r>
              <a:rPr lang="en-US" dirty="0"/>
              <a:t>.</a:t>
            </a:r>
          </a:p>
        </p:txBody>
      </p:sp>
      <p:sp>
        <p:nvSpPr>
          <p:cNvPr id="2" name="Title 1"/>
          <p:cNvSpPr>
            <a:spLocks noGrp="1"/>
          </p:cNvSpPr>
          <p:nvPr>
            <p:ph type="title"/>
          </p:nvPr>
        </p:nvSpPr>
        <p:spPr/>
        <p:txBody>
          <a:bodyPr/>
          <a:lstStyle/>
          <a:p>
            <a:r>
              <a:rPr lang="en-US" sz="2800" dirty="0"/>
              <a:t>A9 - </a:t>
            </a:r>
            <a:r>
              <a:rPr lang="en-US" sz="2800" dirty="0" err="1"/>
              <a:t>Menggunakan</a:t>
            </a:r>
            <a:r>
              <a:rPr lang="en-US" sz="2800" dirty="0"/>
              <a:t> </a:t>
            </a:r>
            <a:r>
              <a:rPr lang="en-US" sz="2800" dirty="0" err="1"/>
              <a:t>Komponen</a:t>
            </a:r>
            <a:r>
              <a:rPr lang="en-US" sz="2800" dirty="0"/>
              <a:t> yang </a:t>
            </a:r>
            <a:r>
              <a:rPr lang="en-US" sz="2800" dirty="0" err="1"/>
              <a:t>Diketahui</a:t>
            </a:r>
            <a:r>
              <a:rPr lang="en-US" sz="2800" dirty="0"/>
              <a:t> </a:t>
            </a:r>
            <a:r>
              <a:rPr lang="en-US" sz="2800" dirty="0" err="1"/>
              <a:t>Rentan</a:t>
            </a:r>
            <a:endParaRPr lang="en-US" sz="2800" dirty="0"/>
          </a:p>
        </p:txBody>
      </p:sp>
    </p:spTree>
    <p:extLst>
      <p:ext uri="{BB962C8B-B14F-4D97-AF65-F5344CB8AC3E}">
        <p14:creationId xmlns:p14="http://schemas.microsoft.com/office/powerpoint/2010/main" val="2409427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29445" r="5833" b="6259"/>
          <a:stretch/>
        </p:blipFill>
        <p:spPr bwMode="auto">
          <a:xfrm>
            <a:off x="707727" y="567202"/>
            <a:ext cx="7274738" cy="2792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107576"/>
            <a:ext cx="8042276" cy="683256"/>
          </a:xfrm>
        </p:spPr>
        <p:txBody>
          <a:bodyPr>
            <a:normAutofit fontScale="90000"/>
          </a:bodyPr>
          <a:lstStyle/>
          <a:p>
            <a:r>
              <a:rPr lang="en-US" dirty="0"/>
              <a:t>demo</a:t>
            </a:r>
          </a:p>
        </p:txBody>
      </p:sp>
      <p:pic>
        <p:nvPicPr>
          <p:cNvPr id="7171"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8375" t="28632" r="8402" b="5828"/>
          <a:stretch/>
        </p:blipFill>
        <p:spPr bwMode="auto">
          <a:xfrm>
            <a:off x="2075496" y="3359829"/>
            <a:ext cx="5594706" cy="2702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887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4410" r="2634" b="4836"/>
          <a:stretch/>
        </p:blipFill>
        <p:spPr bwMode="auto">
          <a:xfrm>
            <a:off x="707727" y="1791730"/>
            <a:ext cx="7521873" cy="394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000" dirty="0"/>
              <a:t>http://172.16.2.44/wordpress/wp-admin/test.php?&amp;s=r&amp;cmd=dir&amp;dir=.</a:t>
            </a:r>
          </a:p>
        </p:txBody>
      </p:sp>
    </p:spTree>
    <p:extLst>
      <p:ext uri="{BB962C8B-B14F-4D97-AF65-F5344CB8AC3E}">
        <p14:creationId xmlns:p14="http://schemas.microsoft.com/office/powerpoint/2010/main" val="1209386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r>
              <a:rPr lang="en-US" dirty="0"/>
              <a:t>Insufficient Logging &amp; Monitoring this is a lack of control not a vulnerability in and of itself.</a:t>
            </a:r>
            <a:br>
              <a:rPr lang="en-US" dirty="0"/>
            </a:br>
            <a:r>
              <a:rPr lang="en-US" dirty="0"/>
              <a:t>It is an important lack of control for sure, but a developer is not often responsible for maintaining the logs for the apps etc.. It does not create a vulnerability, it restricts and limits incident response, and investigations</a:t>
            </a:r>
            <a:endParaRPr lang="fr-FR" dirty="0"/>
          </a:p>
        </p:txBody>
      </p:sp>
      <p:sp>
        <p:nvSpPr>
          <p:cNvPr id="2" name="Titre 1"/>
          <p:cNvSpPr>
            <a:spLocks noGrp="1"/>
          </p:cNvSpPr>
          <p:nvPr>
            <p:ph type="title"/>
          </p:nvPr>
        </p:nvSpPr>
        <p:spPr/>
        <p:txBody>
          <a:bodyPr>
            <a:normAutofit/>
          </a:bodyPr>
          <a:lstStyle/>
          <a:p>
            <a:pPr algn="l"/>
            <a:r>
              <a:rPr lang="fr-FR" sz="3600" cap="small" dirty="0"/>
              <a:t>A10 – </a:t>
            </a:r>
            <a:r>
              <a:rPr lang="en-US" sz="3600" b="1" u="sng" dirty="0"/>
              <a:t>Insufficient Logging&amp;Monitoring</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1800" dirty="0"/>
              <a:t>Audit Trail Vulnerabilities: Insufficient Logging and Monitoring</a:t>
            </a:r>
          </a:p>
          <a:p>
            <a:r>
              <a:rPr lang="en-US" sz="1800" dirty="0"/>
              <a:t>Insufficient logging and monitoring of computer systems, applications and networks provide multiple gateways to probes and breaches that can be difficult or impossible to identify and resolve without a viable audit trail. Typical log architecture generates both security and operational logs, analyzes, stores and monitors those logs. This is not only important for dealing with the threats resulting from insufficient logging and monitoring, but for regulatory compliance as well–and with today’s varying levels of application, server and network communication, it’s imperative to maintain more than a modicum of best practices pertinent to your industry and to your organization. Vulnerabilities and breaches often take the better part of a year, up to 200 days in some cases, to find–and can cost enterprises millions of dollars.</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97076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err="1"/>
              <a:t>Prerequisites</a:t>
            </a:r>
            <a:endParaRPr lang="fr-FR" cap="small" dirty="0"/>
          </a:p>
        </p:txBody>
      </p:sp>
      <p:pic>
        <p:nvPicPr>
          <p:cNvPr id="3" name="Image 2" descr="L392xH500_jpg_A5_MA019A0007-a35a7.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86419" y="3547751"/>
            <a:ext cx="2394930" cy="2715644"/>
          </a:xfrm>
          <a:prstGeom prst="rect">
            <a:avLst/>
          </a:prstGeom>
          <a:ln>
            <a:noFill/>
          </a:ln>
          <a:effectLst>
            <a:outerShdw blurRad="292100" dist="139700" dir="2700000" algn="tl" rotWithShape="0">
              <a:srgbClr val="333333">
                <a:alpha val="65000"/>
              </a:srgbClr>
            </a:outerShdw>
          </a:effectLst>
        </p:spPr>
      </p:pic>
      <p:graphicFrame>
        <p:nvGraphicFramePr>
          <p:cNvPr id="5" name="Diagramme 4"/>
          <p:cNvGraphicFramePr/>
          <p:nvPr>
            <p:extLst>
              <p:ext uri="{D42A27DB-BD31-4B8C-83A1-F6EECF244321}">
                <p14:modId xmlns:p14="http://schemas.microsoft.com/office/powerpoint/2010/main" val="1254668759"/>
              </p:ext>
            </p:extLst>
          </p:nvPr>
        </p:nvGraphicFramePr>
        <p:xfrm>
          <a:off x="544689" y="1444532"/>
          <a:ext cx="8135678" cy="1962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p:cNvSpPr txBox="1"/>
          <p:nvPr/>
        </p:nvSpPr>
        <p:spPr>
          <a:xfrm>
            <a:off x="4683884" y="2637380"/>
            <a:ext cx="184666"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77765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Vulnerabilities: Security and Operational LogsSecurity logs are different than operational logs. Operational, or operating system, logs will include routine system events like logins and shutdowns on workstations, servers and networks. They will also derive logs from associated security software. Security logs from such security software include logs from firewalls, routers, and host or network security devices and services. Operational logs are indispensable for honing in on questionable activity that may lead to an attack on your most sensitive and mission-critical data. However, security logs are often deemed supplementary, depending on what a particular company requires for an investigation into a vulnerability or threat. Either way, both types of logs are invaluable for identifying and resolving insufficient logging and monitoring vulnerabilities</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1581291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4E09-B8A5-F840-BB54-1E4E151AE7E2}"/>
              </a:ext>
            </a:extLst>
          </p:cNvPr>
          <p:cNvSpPr>
            <a:spLocks noGrp="1"/>
          </p:cNvSpPr>
          <p:nvPr>
            <p:ph idx="1"/>
          </p:nvPr>
        </p:nvSpPr>
        <p:spPr/>
        <p:txBody>
          <a:bodyPr/>
          <a:lstStyle/>
          <a:p>
            <a:r>
              <a:rPr lang="en-US" sz="1200" dirty="0">
                <a:solidFill>
                  <a:schemeClr val="tx1"/>
                </a:solidFill>
              </a:rPr>
              <a:t>Visit http://localhost:3000/#/photo-wall</a:t>
            </a:r>
          </a:p>
          <a:p>
            <a:r>
              <a:rPr lang="en-US" sz="1200" dirty="0">
                <a:solidFill>
                  <a:schemeClr val="tx1"/>
                </a:solidFill>
              </a:rPr>
              <a:t>Right-click Inspect the broken image in the entry labeled "😼 #</a:t>
            </a:r>
            <a:r>
              <a:rPr lang="en-US" sz="1200" dirty="0" err="1">
                <a:solidFill>
                  <a:schemeClr val="tx1"/>
                </a:solidFill>
              </a:rPr>
              <a:t>zatschi</a:t>
            </a:r>
            <a:r>
              <a:rPr lang="en-US" sz="1200" dirty="0">
                <a:solidFill>
                  <a:schemeClr val="tx1"/>
                </a:solidFill>
              </a:rPr>
              <a:t> #</a:t>
            </a:r>
            <a:r>
              <a:rPr lang="en-US" sz="1200" dirty="0" err="1">
                <a:solidFill>
                  <a:schemeClr val="tx1"/>
                </a:solidFill>
              </a:rPr>
              <a:t>whoneedsfourlegs</a:t>
            </a:r>
            <a:r>
              <a:rPr lang="en-US" sz="1200" dirty="0">
                <a:solidFill>
                  <a:schemeClr val="tx1"/>
                </a:solidFill>
              </a:rPr>
              <a:t>"</a:t>
            </a:r>
          </a:p>
          <a:p>
            <a:r>
              <a:rPr lang="en-US" sz="1200" dirty="0">
                <a:solidFill>
                  <a:schemeClr val="tx1"/>
                </a:solidFill>
              </a:rPr>
              <a:t>You should find an image tag similar to &lt;</a:t>
            </a:r>
            <a:r>
              <a:rPr lang="en-US" sz="1200" dirty="0" err="1">
                <a:solidFill>
                  <a:schemeClr val="tx1"/>
                </a:solidFill>
              </a:rPr>
              <a:t>img</a:t>
            </a:r>
            <a:r>
              <a:rPr lang="en-US" sz="1200" dirty="0">
                <a:solidFill>
                  <a:schemeClr val="tx1"/>
                </a:solidFill>
              </a:rPr>
              <a:t> _ngcontent-akt-c18="" class="image" </a:t>
            </a:r>
            <a:r>
              <a:rPr lang="en-US" sz="1200" dirty="0" err="1">
                <a:solidFill>
                  <a:schemeClr val="tx1"/>
                </a:solidFill>
              </a:rPr>
              <a:t>src</a:t>
            </a:r>
            <a:r>
              <a:rPr lang="en-US" sz="1200" dirty="0">
                <a:solidFill>
                  <a:schemeClr val="tx1"/>
                </a:solidFill>
              </a:rPr>
              <a:t>="assets/public/images/uploads/😼-#</a:t>
            </a:r>
            <a:r>
              <a:rPr lang="en-US" sz="1200" dirty="0" err="1">
                <a:solidFill>
                  <a:schemeClr val="tx1"/>
                </a:solidFill>
              </a:rPr>
              <a:t>zatschi</a:t>
            </a:r>
            <a:r>
              <a:rPr lang="en-US" sz="1200" dirty="0">
                <a:solidFill>
                  <a:schemeClr val="tx1"/>
                </a:solidFill>
              </a:rPr>
              <a:t>-#whoneedsfourlegs-1572600969477.jpg" alt="😼 #</a:t>
            </a:r>
            <a:r>
              <a:rPr lang="en-US" sz="1200" dirty="0" err="1">
                <a:solidFill>
                  <a:schemeClr val="tx1"/>
                </a:solidFill>
              </a:rPr>
              <a:t>zatschi</a:t>
            </a:r>
            <a:r>
              <a:rPr lang="en-US" sz="1200" dirty="0">
                <a:solidFill>
                  <a:schemeClr val="tx1"/>
                </a:solidFill>
              </a:rPr>
              <a:t> #</a:t>
            </a:r>
            <a:r>
              <a:rPr lang="en-US" sz="1200" dirty="0" err="1">
                <a:solidFill>
                  <a:schemeClr val="tx1"/>
                </a:solidFill>
              </a:rPr>
              <a:t>whoneedsfourlegs</a:t>
            </a:r>
            <a:r>
              <a:rPr lang="en-US" sz="1200" dirty="0">
                <a:solidFill>
                  <a:schemeClr val="tx1"/>
                </a:solidFill>
              </a:rPr>
              <a:t>"&gt; in the source</a:t>
            </a:r>
          </a:p>
          <a:p>
            <a:r>
              <a:rPr lang="en-US" sz="1200" dirty="0">
                <a:solidFill>
                  <a:schemeClr val="tx1"/>
                </a:solidFill>
              </a:rPr>
              <a:t>Right-click Open in new tab the </a:t>
            </a:r>
            <a:r>
              <a:rPr lang="en-US" sz="1200" dirty="0" err="1">
                <a:solidFill>
                  <a:schemeClr val="tx1"/>
                </a:solidFill>
              </a:rPr>
              <a:t>src</a:t>
            </a:r>
            <a:r>
              <a:rPr lang="en-US" sz="1200" dirty="0">
                <a:solidFill>
                  <a:schemeClr val="tx1"/>
                </a:solidFill>
              </a:rPr>
              <a:t> element of the image</a:t>
            </a:r>
          </a:p>
          <a:p>
            <a:r>
              <a:rPr lang="en-US" sz="1200" dirty="0">
                <a:solidFill>
                  <a:schemeClr val="tx1"/>
                </a:solidFill>
              </a:rPr>
              <a:t>Observe (in your </a:t>
            </a:r>
            <a:r>
              <a:rPr lang="en-US" sz="1200" dirty="0" err="1">
                <a:solidFill>
                  <a:schemeClr val="tx1"/>
                </a:solidFill>
              </a:rPr>
              <a:t>DevTools</a:t>
            </a:r>
            <a:r>
              <a:rPr lang="en-US" sz="1200" dirty="0">
                <a:solidFill>
                  <a:schemeClr val="tx1"/>
                </a:solidFill>
              </a:rPr>
              <a:t> Network tab) that the request sent to the server is http://localhost:3000/assets/public/images/uploads/%F0%9F%98%BC-</a:t>
            </a:r>
          </a:p>
          <a:p>
            <a:r>
              <a:rPr lang="en-US" sz="1200" dirty="0">
                <a:solidFill>
                  <a:schemeClr val="tx1"/>
                </a:solidFill>
              </a:rPr>
              <a:t>The culprit here are the two # characters in the URL, which are no problem for your OS in a filename, but are interpreted by your browser as HTML anchors. Thus, they are not transmitted to the server at all.</a:t>
            </a:r>
          </a:p>
          <a:p>
            <a:r>
              <a:rPr lang="en-US" sz="1200" dirty="0">
                <a:solidFill>
                  <a:schemeClr val="tx1"/>
                </a:solidFill>
              </a:rPr>
              <a:t>To get them over to the server intact, they must obviously be URL-encoded into %23</a:t>
            </a:r>
          </a:p>
          <a:p>
            <a:r>
              <a:rPr lang="en-US" sz="1200" dirty="0">
                <a:solidFill>
                  <a:schemeClr val="tx1"/>
                </a:solidFill>
              </a:rPr>
              <a:t>Open http://localhost:3000/assets/public/images/uploads/😼-%23zatschi-%23whoneedsfourlegs-1572600969477.jpg and enjoy the incredibly cute photo of this pet being happy despite missing half a hind leg</a:t>
            </a:r>
          </a:p>
          <a:p>
            <a:r>
              <a:rPr lang="en-US" sz="1200" dirty="0">
                <a:solidFill>
                  <a:schemeClr val="tx1"/>
                </a:solidFill>
              </a:rPr>
              <a:t>Go back to the application, and the challenge will be solved.</a:t>
            </a:r>
          </a:p>
          <a:p>
            <a:endParaRPr lang="en-US" dirty="0"/>
          </a:p>
        </p:txBody>
      </p:sp>
      <p:sp>
        <p:nvSpPr>
          <p:cNvPr id="3" name="Title 2">
            <a:extLst>
              <a:ext uri="{FF2B5EF4-FFF2-40B4-BE49-F238E27FC236}">
                <a16:creationId xmlns:a16="http://schemas.microsoft.com/office/drawing/2014/main" id="{F7792AFD-E5E8-AA49-8E18-5975758A8DE7}"/>
              </a:ext>
            </a:extLst>
          </p:cNvPr>
          <p:cNvSpPr>
            <a:spLocks noGrp="1"/>
          </p:cNvSpPr>
          <p:nvPr>
            <p:ph type="title"/>
          </p:nvPr>
        </p:nvSpPr>
        <p:spPr/>
        <p:txBody>
          <a:bodyPr>
            <a:normAutofit fontScale="90000"/>
          </a:bodyPr>
          <a:lstStyle/>
          <a:p>
            <a:r>
              <a:rPr lang="en-US" dirty="0"/>
              <a:t>Juice shop -missing encoding, </a:t>
            </a:r>
            <a:br>
              <a:rPr lang="en-ID" dirty="0"/>
            </a:br>
            <a:r>
              <a:rPr lang="en-ID" dirty="0"/>
              <a:t>Improper Input Validation</a:t>
            </a:r>
            <a:endParaRPr lang="en-US" dirty="0"/>
          </a:p>
        </p:txBody>
      </p:sp>
    </p:spTree>
    <p:extLst>
      <p:ext uri="{BB962C8B-B14F-4D97-AF65-F5344CB8AC3E}">
        <p14:creationId xmlns:p14="http://schemas.microsoft.com/office/powerpoint/2010/main" val="3299015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hlinkClick r:id="rId2"/>
              </a:rPr>
              <a:t>https://www.security-net.biz/files/owaspriskcalc.html</a:t>
            </a:r>
            <a:endParaRPr lang="en-US" dirty="0"/>
          </a:p>
          <a:p>
            <a:endParaRPr lang="en-US" dirty="0"/>
          </a:p>
        </p:txBody>
      </p:sp>
      <p:sp>
        <p:nvSpPr>
          <p:cNvPr id="2" name="Title 1"/>
          <p:cNvSpPr>
            <a:spLocks noGrp="1"/>
          </p:cNvSpPr>
          <p:nvPr>
            <p:ph type="title"/>
          </p:nvPr>
        </p:nvSpPr>
        <p:spPr/>
        <p:txBody>
          <a:bodyPr>
            <a:normAutofit fontScale="90000"/>
          </a:bodyPr>
          <a:lstStyle/>
          <a:p>
            <a:r>
              <a:rPr lang="en-US" dirty="0"/>
              <a:t>OWASP Risk Assessment Calculator</a:t>
            </a:r>
          </a:p>
        </p:txBody>
      </p:sp>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8053" y="1600201"/>
            <a:ext cx="8825948" cy="489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38296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968255" y="2674938"/>
            <a:ext cx="7215428"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https://www.first.org/cvss/calculator/3.0</a:t>
            </a:r>
          </a:p>
        </p:txBody>
      </p:sp>
    </p:spTree>
    <p:extLst>
      <p:ext uri="{BB962C8B-B14F-4D97-AF65-F5344CB8AC3E}">
        <p14:creationId xmlns:p14="http://schemas.microsoft.com/office/powerpoint/2010/main" val="3111068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p:cNvGraphicFramePr>
            <a:graphicFrameLocks noGrp="1"/>
          </p:cNvGraphicFramePr>
          <p:nvPr>
            <p:ph idx="1"/>
            <p:extLst>
              <p:ext uri="{D42A27DB-BD31-4B8C-83A1-F6EECF244321}">
                <p14:modId xmlns:p14="http://schemas.microsoft.com/office/powerpoint/2010/main" val="3310840803"/>
              </p:ext>
            </p:extLst>
          </p:nvPr>
        </p:nvGraphicFramePr>
        <p:xfrm>
          <a:off x="871538" y="2674938"/>
          <a:ext cx="7408862" cy="3451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re 1"/>
          <p:cNvSpPr>
            <a:spLocks noGrp="1"/>
          </p:cNvSpPr>
          <p:nvPr>
            <p:ph type="title"/>
          </p:nvPr>
        </p:nvSpPr>
        <p:spPr/>
        <p:txBody>
          <a:bodyPr>
            <a:normAutofit fontScale="90000"/>
          </a:bodyPr>
          <a:lstStyle/>
          <a:p>
            <a:r>
              <a:rPr lang="fr-FR" cap="small" dirty="0" err="1"/>
              <a:t>Summary</a:t>
            </a:r>
            <a:br>
              <a:rPr lang="fr-FR" cap="small" dirty="0"/>
            </a:br>
            <a:r>
              <a:rPr lang="fr-FR" cap="small" dirty="0" err="1"/>
              <a:t>Layers</a:t>
            </a:r>
            <a:r>
              <a:rPr lang="fr-FR" cap="small" dirty="0"/>
              <a:t> of </a:t>
            </a:r>
            <a:r>
              <a:rPr lang="fr-FR" cap="small" dirty="0" err="1"/>
              <a:t>Defense</a:t>
            </a:r>
            <a:r>
              <a:rPr lang="fr-FR" cap="small" dirty="0"/>
              <a:t> in </a:t>
            </a:r>
            <a:r>
              <a:rPr lang="fr-FR" cap="small" dirty="0" err="1"/>
              <a:t>Depth</a:t>
            </a:r>
            <a:endParaRPr lang="fr-FR" cap="small" dirty="0"/>
          </a:p>
        </p:txBody>
      </p:sp>
    </p:spTree>
    <p:extLst>
      <p:ext uri="{BB962C8B-B14F-4D97-AF65-F5344CB8AC3E}">
        <p14:creationId xmlns:p14="http://schemas.microsoft.com/office/powerpoint/2010/main" val="1504563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ok.jpg"/>
          <p:cNvPicPr>
            <a:picLocks noGrp="1" noChangeAspect="1"/>
          </p:cNvPicPr>
          <p:nvPr>
            <p:ph idx="1"/>
          </p:nvPr>
        </p:nvPicPr>
        <p:blipFill>
          <a:blip r:embed="rId3">
            <a:extLst>
              <a:ext uri="{28A0092B-C50C-407E-A947-70E740481C1C}">
                <a14:useLocalDpi xmlns:a14="http://schemas.microsoft.com/office/drawing/2010/main" val="0"/>
              </a:ext>
            </a:extLst>
          </a:blip>
          <a:srcRect t="3708" b="3708"/>
          <a:stretch>
            <a:fillRect/>
          </a:stretch>
        </p:blipFill>
        <p:spPr>
          <a:xfrm>
            <a:off x="1422880" y="1855933"/>
            <a:ext cx="6061540" cy="3273662"/>
          </a:xfrm>
        </p:spPr>
      </p:pic>
      <p:sp>
        <p:nvSpPr>
          <p:cNvPr id="2" name="Titre 1"/>
          <p:cNvSpPr>
            <a:spLocks noGrp="1"/>
          </p:cNvSpPr>
          <p:nvPr>
            <p:ph type="title"/>
          </p:nvPr>
        </p:nvSpPr>
        <p:spPr/>
        <p:txBody>
          <a:bodyPr/>
          <a:lstStyle/>
          <a:p>
            <a:r>
              <a:rPr lang="fr-FR" cap="small" dirty="0"/>
              <a:t>Questions ? </a:t>
            </a:r>
          </a:p>
        </p:txBody>
      </p:sp>
    </p:spTree>
    <p:extLst>
      <p:ext uri="{BB962C8B-B14F-4D97-AF65-F5344CB8AC3E}">
        <p14:creationId xmlns:p14="http://schemas.microsoft.com/office/powerpoint/2010/main" val="3256395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9380</TotalTime>
  <Words>3900</Words>
  <Application>Microsoft Macintosh PowerPoint</Application>
  <PresentationFormat>On-screen Show (4:3)</PresentationFormat>
  <Paragraphs>372</Paragraphs>
  <Slides>95</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Candara</vt:lpstr>
      <vt:lpstr>Helvetica Neue</vt:lpstr>
      <vt:lpstr>Symbol</vt:lpstr>
      <vt:lpstr>Waveform</vt:lpstr>
      <vt:lpstr>SecureCoding practice with owasp</vt:lpstr>
      <vt:lpstr>Schedule for the day </vt:lpstr>
      <vt:lpstr>Do we Need Web App. Security?</vt:lpstr>
      <vt:lpstr>Examples</vt:lpstr>
      <vt:lpstr>Examples</vt:lpstr>
      <vt:lpstr>Examples</vt:lpstr>
      <vt:lpstr>Examples</vt:lpstr>
      <vt:lpstr>Examples</vt:lpstr>
      <vt:lpstr>Prerequisites</vt:lpstr>
      <vt:lpstr>Open Web Application Security Project</vt:lpstr>
      <vt:lpstr>OWASP Top 10</vt:lpstr>
      <vt:lpstr>OWASP Top 10</vt:lpstr>
      <vt:lpstr>OWASP Top 10</vt:lpstr>
      <vt:lpstr>OWASP Top 10</vt:lpstr>
      <vt:lpstr>WebGoat</vt:lpstr>
      <vt:lpstr>DVWA</vt:lpstr>
      <vt:lpstr>Mutillidae</vt:lpstr>
      <vt:lpstr>A1 – Injection</vt:lpstr>
      <vt:lpstr>PowerPoint Presentation</vt:lpstr>
      <vt:lpstr>' or 1=1--</vt:lpstr>
      <vt:lpstr>PowerPoint Presentation</vt:lpstr>
      <vt:lpstr>To burp suite</vt:lpstr>
      <vt:lpstr> if username admin= succesfully</vt:lpstr>
      <vt:lpstr>PowerPoint Presentation</vt:lpstr>
      <vt:lpstr>Bwapp demo html injection</vt:lpstr>
      <vt:lpstr>Burp suites</vt:lpstr>
      <vt:lpstr>Demo 4 sql</vt:lpstr>
      <vt:lpstr>Challenge!</vt:lpstr>
      <vt:lpstr>Bypass Admin Login </vt:lpstr>
      <vt:lpstr>Bypass Admin Login</vt:lpstr>
      <vt:lpstr>A2 - Kerusakan Otentikasi dan Manajemen Sesi </vt:lpstr>
      <vt:lpstr>Juice shop A2. Broken Auth</vt:lpstr>
      <vt:lpstr>Juice Shop A2 Broken Auth</vt:lpstr>
      <vt:lpstr>A3 Pengungkapan Data Sensitif</vt:lpstr>
      <vt:lpstr>PowerPoint Presentation</vt:lpstr>
      <vt:lpstr>PowerPoint Presentation</vt:lpstr>
      <vt:lpstr>A3 - Pengungkapan Data Sensitif</vt:lpstr>
      <vt:lpstr>demo</vt:lpstr>
      <vt:lpstr>http://172.16.2.112/mutillidae/index.php?page=robots.txt</vt:lpstr>
      <vt:lpstr>http://172.16.2.112/mutillidae/index.php?page=passwords/accounts.txt</vt:lpstr>
      <vt:lpstr>PowerPoint Presentation</vt:lpstr>
      <vt:lpstr>PowerPoint Presentation</vt:lpstr>
      <vt:lpstr>Juice Shop – A3 Sensitive Data Exposure</vt:lpstr>
      <vt:lpstr>A6 - Pengungkapan Data Sensitif</vt:lpstr>
      <vt:lpstr>Juice shop- A3.Sensitive Data Exposure</vt:lpstr>
      <vt:lpstr>Juice shop- A3.Sensitive Data Exposure</vt:lpstr>
      <vt:lpstr>Juice shop- A3.Sensitive Data Exposure</vt:lpstr>
      <vt:lpstr>A4 – XXE </vt:lpstr>
      <vt:lpstr>Demo</vt:lpstr>
      <vt:lpstr>xxe</vt:lpstr>
      <vt:lpstr>A5 - Kehilangan Fungsi Tingkat Akses Kontrol</vt:lpstr>
      <vt:lpstr>Demo </vt:lpstr>
      <vt:lpstr>PowerPoint Presentation</vt:lpstr>
      <vt:lpstr>PowerPoint Presentation</vt:lpstr>
      <vt:lpstr>Demo </vt:lpstr>
      <vt:lpstr>Bee diubah menjadi bob</vt:lpstr>
      <vt:lpstr>Secret Bee sukses diubah menjadi bob</vt:lpstr>
      <vt:lpstr>A6 - Kesalahan Konfigurasi Keamanan </vt:lpstr>
      <vt:lpstr>PowerPoint Presentation</vt:lpstr>
      <vt:lpstr>PowerPoint Presentation</vt:lpstr>
      <vt:lpstr>Contoh 2</vt:lpstr>
      <vt:lpstr>demo</vt:lpstr>
      <vt:lpstr>PowerPoint Presentation</vt:lpstr>
      <vt:lpstr>Sukses di hijack</vt:lpstr>
      <vt:lpstr>Juice-Shop –A6.Security Misconfiguration</vt:lpstr>
      <vt:lpstr>PowerPoint Presentation</vt:lpstr>
      <vt:lpstr>Juice shop- A6.Security misconfiguration</vt:lpstr>
      <vt:lpstr>PowerPoint Presentation</vt:lpstr>
      <vt:lpstr>PowerPoint Presentation</vt:lpstr>
      <vt:lpstr>A7 – Cross-Site Scripting (XSS)</vt:lpstr>
      <vt:lpstr>XSS</vt:lpstr>
      <vt:lpstr>Demo </vt:lpstr>
      <vt:lpstr>PowerPoint Presentation</vt:lpstr>
      <vt:lpstr>&lt;iframe src="http://www.kompas.com"&gt;&lt;/iframe&gt;</vt:lpstr>
      <vt:lpstr>http://192.168.40.52/wfp/codeexec/example1.php?name=%3CH1%3Ehacker%3C/H1%3E </vt:lpstr>
      <vt:lpstr>Perform a DOM XSS attack </vt:lpstr>
      <vt:lpstr>XSS</vt:lpstr>
      <vt:lpstr>DOM XSS </vt:lpstr>
      <vt:lpstr>A8 Insecure Deserialization</vt:lpstr>
      <vt:lpstr>example</vt:lpstr>
      <vt:lpstr>PowerPoint Presentation</vt:lpstr>
      <vt:lpstr>PowerPoint Presentation</vt:lpstr>
      <vt:lpstr>PowerPoint Presentation</vt:lpstr>
      <vt:lpstr>PowerPoint Presentation</vt:lpstr>
      <vt:lpstr>A9 - Menggunakan Komponen yang Diketahui Rentan</vt:lpstr>
      <vt:lpstr>demo</vt:lpstr>
      <vt:lpstr>http://172.16.2.44/wordpress/wp-admin/test.php?&amp;s=r&amp;cmd=dir&amp;dir=.</vt:lpstr>
      <vt:lpstr>A10 – Insufficient Logging&amp;Monitoring</vt:lpstr>
      <vt:lpstr>PowerPoint Presentation</vt:lpstr>
      <vt:lpstr>PowerPoint Presentation</vt:lpstr>
      <vt:lpstr>Juice shop -missing encoding,  Improper Input Validation</vt:lpstr>
      <vt:lpstr>OWASP Risk Assessment Calculator</vt:lpstr>
      <vt:lpstr>https://www.first.org/cvss/calculator/3.0</vt:lpstr>
      <vt:lpstr>Summary Layers of Defense in Depth</vt:lpstr>
      <vt:lpstr>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Olivier Houyoux</dc:creator>
  <cp:lastModifiedBy>happy.22519</cp:lastModifiedBy>
  <cp:revision>340</cp:revision>
  <dcterms:created xsi:type="dcterms:W3CDTF">2014-08-31T06:23:47Z</dcterms:created>
  <dcterms:modified xsi:type="dcterms:W3CDTF">2021-04-27T07:58:00Z</dcterms:modified>
</cp:coreProperties>
</file>